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 id="2147483927" r:id="rId2"/>
    <p:sldMasterId id="2147483960" r:id="rId3"/>
  </p:sldMasterIdLst>
  <p:notesMasterIdLst>
    <p:notesMasterId r:id="rId57"/>
  </p:notesMasterIdLst>
  <p:handoutMasterIdLst>
    <p:handoutMasterId r:id="rId58"/>
  </p:handoutMasterIdLst>
  <p:sldIdLst>
    <p:sldId id="256" r:id="rId4"/>
    <p:sldId id="257" r:id="rId5"/>
    <p:sldId id="259" r:id="rId6"/>
    <p:sldId id="263" r:id="rId7"/>
    <p:sldId id="260" r:id="rId8"/>
    <p:sldId id="324" r:id="rId9"/>
    <p:sldId id="261" r:id="rId10"/>
    <p:sldId id="262" r:id="rId11"/>
    <p:sldId id="306" r:id="rId12"/>
    <p:sldId id="302" r:id="rId13"/>
    <p:sldId id="322" r:id="rId14"/>
    <p:sldId id="265" r:id="rId15"/>
    <p:sldId id="267" r:id="rId16"/>
    <p:sldId id="268" r:id="rId17"/>
    <p:sldId id="313" r:id="rId18"/>
    <p:sldId id="269" r:id="rId19"/>
    <p:sldId id="273" r:id="rId20"/>
    <p:sldId id="315" r:id="rId21"/>
    <p:sldId id="270" r:id="rId22"/>
    <p:sldId id="271" r:id="rId23"/>
    <p:sldId id="305" r:id="rId24"/>
    <p:sldId id="274" r:id="rId25"/>
    <p:sldId id="275" r:id="rId26"/>
    <p:sldId id="276" r:id="rId27"/>
    <p:sldId id="277" r:id="rId28"/>
    <p:sldId id="311" r:id="rId29"/>
    <p:sldId id="312" r:id="rId30"/>
    <p:sldId id="280" r:id="rId31"/>
    <p:sldId id="289" r:id="rId32"/>
    <p:sldId id="325" r:id="rId33"/>
    <p:sldId id="310" r:id="rId34"/>
    <p:sldId id="282" r:id="rId35"/>
    <p:sldId id="283" r:id="rId36"/>
    <p:sldId id="284" r:id="rId37"/>
    <p:sldId id="285" r:id="rId38"/>
    <p:sldId id="316" r:id="rId39"/>
    <p:sldId id="287" r:id="rId40"/>
    <p:sldId id="288" r:id="rId41"/>
    <p:sldId id="290" r:id="rId42"/>
    <p:sldId id="317" r:id="rId43"/>
    <p:sldId id="308" r:id="rId44"/>
    <p:sldId id="320" r:id="rId45"/>
    <p:sldId id="293" r:id="rId46"/>
    <p:sldId id="294" r:id="rId47"/>
    <p:sldId id="295" r:id="rId48"/>
    <p:sldId id="296" r:id="rId49"/>
    <p:sldId id="318" r:id="rId50"/>
    <p:sldId id="298" r:id="rId51"/>
    <p:sldId id="299" r:id="rId52"/>
    <p:sldId id="300" r:id="rId53"/>
    <p:sldId id="301" r:id="rId54"/>
    <p:sldId id="321" r:id="rId55"/>
    <p:sldId id="323" r:id="rId56"/>
  </p:sldIdLst>
  <p:sldSz cx="9144000" cy="6858000" type="screen4x3"/>
  <p:notesSz cx="6858000" cy="91440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ther Hendricks" initials="LH" lastIdx="2" clrIdx="0">
    <p:extLst>
      <p:ext uri="{19B8F6BF-5375-455C-9EA6-DF929625EA0E}">
        <p15:presenceInfo xmlns:p15="http://schemas.microsoft.com/office/powerpoint/2012/main" userId="Luther Hendrick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82"/>
    <a:srgbClr val="AEDC9B"/>
    <a:srgbClr val="F3E7AB"/>
    <a:srgbClr val="FFA99A"/>
    <a:srgbClr val="A6D6D8"/>
    <a:srgbClr val="C8E3B0"/>
    <a:srgbClr val="D8BCCB"/>
    <a:srgbClr val="B9DCE0"/>
    <a:srgbClr val="FDCF9E"/>
    <a:srgbClr val="BED4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94614" autoAdjust="0"/>
  </p:normalViewPr>
  <p:slideViewPr>
    <p:cSldViewPr>
      <p:cViewPr varScale="1">
        <p:scale>
          <a:sx n="85" d="100"/>
          <a:sy n="85" d="100"/>
        </p:scale>
        <p:origin x="1554" y="78"/>
      </p:cViewPr>
      <p:guideLst>
        <p:guide orient="horz" pos="2160"/>
        <p:guide pos="2880"/>
      </p:guideLst>
    </p:cSldViewPr>
  </p:slideViewPr>
  <p:outlineViewPr>
    <p:cViewPr>
      <p:scale>
        <a:sx n="33" d="100"/>
        <a:sy n="33" d="100"/>
      </p:scale>
      <p:origin x="0" y="-39270"/>
    </p:cViewPr>
  </p:outlineViewPr>
  <p:notesTextViewPr>
    <p:cViewPr>
      <p:scale>
        <a:sx n="1" d="1"/>
        <a:sy n="1" d="1"/>
      </p:scale>
      <p:origin x="0" y="0"/>
    </p:cViewPr>
  </p:notesTextViewPr>
  <p:sorterViewPr>
    <p:cViewPr>
      <p:scale>
        <a:sx n="100" d="100"/>
        <a:sy n="100" d="100"/>
      </p:scale>
      <p:origin x="0" y="-5502"/>
    </p:cViewPr>
  </p:sorterViewPr>
  <p:notesViewPr>
    <p:cSldViewPr>
      <p:cViewPr varScale="1">
        <p:scale>
          <a:sx n="88" d="100"/>
          <a:sy n="88" d="100"/>
        </p:scale>
        <p:origin x="355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5A839B-4B39-48E2-9C01-D942F45A57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9BCF59-A62B-4B96-914A-FE918A7A1D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D4621-71C0-43D1-B91A-5939956BEDED}" type="datetimeFigureOut">
              <a:rPr lang="en-US" smtClean="0"/>
              <a:t>8/20/2020</a:t>
            </a:fld>
            <a:endParaRPr lang="en-US" dirty="0"/>
          </a:p>
        </p:txBody>
      </p:sp>
      <p:sp>
        <p:nvSpPr>
          <p:cNvPr id="4" name="Footer Placeholder 3">
            <a:extLst>
              <a:ext uri="{FF2B5EF4-FFF2-40B4-BE49-F238E27FC236}">
                <a16:creationId xmlns:a16="http://schemas.microsoft.com/office/drawing/2014/main" id="{25AF1E28-2478-48DE-9C2E-116F6D1EFB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C5C37CF-B240-41AD-8054-3FAE6AD46C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4B5CE4-7CC3-4A43-A257-4F8C4487AC9D}" type="slidenum">
              <a:rPr lang="en-US" smtClean="0"/>
              <a:t>‹#›</a:t>
            </a:fld>
            <a:endParaRPr lang="en-US" dirty="0"/>
          </a:p>
        </p:txBody>
      </p:sp>
    </p:spTree>
    <p:extLst>
      <p:ext uri="{BB962C8B-B14F-4D97-AF65-F5344CB8AC3E}">
        <p14:creationId xmlns:p14="http://schemas.microsoft.com/office/powerpoint/2010/main" val="24009767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DDD84DB-1EFA-4436-82DC-8CB62B30391B}" type="datetimeFigureOut">
              <a:rPr lang="en-US"/>
              <a:pPr>
                <a:defRPr/>
              </a:pPr>
              <a:t>8/20/2020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30F3A97-E026-4B5A-A114-526E0636E865}" type="slidenum">
              <a:rPr lang="en-US"/>
              <a:pPr>
                <a:defRPr/>
              </a:pPr>
              <a:t>‹#›</a:t>
            </a:fld>
            <a:endParaRPr lang="en-US" dirty="0"/>
          </a:p>
        </p:txBody>
      </p:sp>
    </p:spTree>
    <p:extLst>
      <p:ext uri="{BB962C8B-B14F-4D97-AF65-F5344CB8AC3E}">
        <p14:creationId xmlns:p14="http://schemas.microsoft.com/office/powerpoint/2010/main" val="33157638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mp; Subtitle Left">
    <p:spTree>
      <p:nvGrpSpPr>
        <p:cNvPr id="1" name=""/>
        <p:cNvGrpSpPr/>
        <p:nvPr/>
      </p:nvGrpSpPr>
      <p:grpSpPr>
        <a:xfrm>
          <a:off x="0" y="0"/>
          <a:ext cx="0" cy="0"/>
          <a:chOff x="0" y="0"/>
          <a:chExt cx="0" cy="0"/>
        </a:xfrm>
      </p:grpSpPr>
      <p:sp>
        <p:nvSpPr>
          <p:cNvPr id="8" name="Rectangle 7"/>
          <p:cNvSpPr/>
          <p:nvPr/>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laceholder 6"/>
          <p:cNvSpPr>
            <a:spLocks noGrp="1"/>
          </p:cNvSpPr>
          <p:nvPr>
            <p:ph type="body" sz="quarter" idx="10"/>
          </p:nvPr>
        </p:nvSpPr>
        <p:spPr>
          <a:xfrm>
            <a:off x="228600" y="4114800"/>
            <a:ext cx="5105400" cy="685800"/>
          </a:xfrm>
          <a:prstGeom prst="rect">
            <a:avLst/>
          </a:prstGeom>
        </p:spPr>
        <p:txBody>
          <a:bodyPr/>
          <a:lstStyle>
            <a:lvl1pPr marL="0" indent="0">
              <a:buNone/>
              <a:defRPr sz="2200" b="0">
                <a:solidFill>
                  <a:schemeClr val="bg1"/>
                </a:solidFill>
                <a:latin typeface="+mn-lt"/>
              </a:defRPr>
            </a:lvl1pPr>
            <a:lvl2pPr marL="457200" indent="0">
              <a:buNone/>
              <a:defRPr sz="2200" b="0">
                <a:solidFill>
                  <a:schemeClr val="bg1"/>
                </a:solidFill>
                <a:latin typeface="+mn-lt"/>
              </a:defRPr>
            </a:lvl2pPr>
            <a:lvl3pPr marL="914400" indent="0">
              <a:buNone/>
              <a:defRPr sz="2200" b="0">
                <a:solidFill>
                  <a:schemeClr val="bg1"/>
                </a:solidFill>
                <a:latin typeface="+mn-lt"/>
              </a:defRPr>
            </a:lvl3pPr>
            <a:lvl4pPr marL="1371600" indent="0">
              <a:buNone/>
              <a:defRPr sz="2200" b="0">
                <a:solidFill>
                  <a:schemeClr val="bg1"/>
                </a:solidFill>
                <a:latin typeface="+mn-lt"/>
              </a:defRPr>
            </a:lvl4pPr>
            <a:lvl5pPr marL="1828800" indent="0">
              <a:buNone/>
              <a:defRPr sz="2200" b="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hasCustomPrompt="1"/>
          </p:nvPr>
        </p:nvSpPr>
        <p:spPr>
          <a:xfrm>
            <a:off x="6096000" y="6486525"/>
            <a:ext cx="3048000" cy="228600"/>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25581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Subtitle Right">
    <p:spTree>
      <p:nvGrpSpPr>
        <p:cNvPr id="1" name=""/>
        <p:cNvGrpSpPr/>
        <p:nvPr/>
      </p:nvGrpSpPr>
      <p:grpSpPr>
        <a:xfrm>
          <a:off x="0" y="0"/>
          <a:ext cx="0" cy="0"/>
          <a:chOff x="0" y="0"/>
          <a:chExt cx="0" cy="0"/>
        </a:xfrm>
      </p:grpSpPr>
      <p:sp>
        <p:nvSpPr>
          <p:cNvPr id="8" name="Rectangle 7"/>
          <p:cNvSpPr/>
          <p:nvPr/>
        </p:nvSpPr>
        <p:spPr>
          <a:xfrm>
            <a:off x="2898648" y="3429000"/>
            <a:ext cx="6245352" cy="1755648"/>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276600" y="3581400"/>
            <a:ext cx="56388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laceholder 6"/>
          <p:cNvSpPr>
            <a:spLocks noGrp="1"/>
          </p:cNvSpPr>
          <p:nvPr>
            <p:ph type="body" sz="quarter" idx="10"/>
          </p:nvPr>
        </p:nvSpPr>
        <p:spPr>
          <a:xfrm>
            <a:off x="3276600" y="4260273"/>
            <a:ext cx="5638800" cy="692727"/>
          </a:xfrm>
          <a:prstGeom prst="rect">
            <a:avLst/>
          </a:prstGeom>
        </p:spPr>
        <p:txBody>
          <a:bodyPr/>
          <a:lstStyle>
            <a:lvl1pPr marL="0" indent="0" algn="r">
              <a:buNone/>
              <a:defRPr sz="2200" b="0">
                <a:solidFill>
                  <a:schemeClr val="bg1"/>
                </a:solidFill>
                <a:latin typeface="+mn-lt"/>
              </a:defRPr>
            </a:lvl1pPr>
            <a:lvl2pPr marL="457200" indent="0" algn="r">
              <a:buNone/>
              <a:defRPr sz="2200" b="0">
                <a:solidFill>
                  <a:schemeClr val="bg1"/>
                </a:solidFill>
                <a:latin typeface="+mn-lt"/>
              </a:defRPr>
            </a:lvl2pPr>
            <a:lvl3pPr marL="914400" indent="0" algn="r">
              <a:buNone/>
              <a:defRPr sz="2200" b="0">
                <a:solidFill>
                  <a:schemeClr val="bg1"/>
                </a:solidFill>
                <a:latin typeface="+mn-lt"/>
              </a:defRPr>
            </a:lvl3pPr>
            <a:lvl4pPr marL="1371600" indent="0" algn="r">
              <a:buNone/>
              <a:defRPr sz="2200" b="0">
                <a:solidFill>
                  <a:schemeClr val="bg1"/>
                </a:solidFill>
                <a:latin typeface="+mn-lt"/>
              </a:defRPr>
            </a:lvl4pPr>
            <a:lvl5pPr marL="1828800" indent="0" algn="r">
              <a:buNone/>
              <a:defRPr sz="2200" b="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hasCustomPrompt="1"/>
          </p:nvPr>
        </p:nvSpPr>
        <p:spPr>
          <a:xfrm>
            <a:off x="6096000" y="6486525"/>
            <a:ext cx="3048000" cy="228600"/>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2639766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Only Left">
    <p:spTree>
      <p:nvGrpSpPr>
        <p:cNvPr id="1" name=""/>
        <p:cNvGrpSpPr/>
        <p:nvPr/>
      </p:nvGrpSpPr>
      <p:grpSpPr>
        <a:xfrm>
          <a:off x="0" y="0"/>
          <a:ext cx="0" cy="0"/>
          <a:chOff x="0" y="0"/>
          <a:chExt cx="0" cy="0"/>
        </a:xfrm>
      </p:grpSpPr>
      <p:sp>
        <p:nvSpPr>
          <p:cNvPr id="8" name="Rectangle 7"/>
          <p:cNvSpPr/>
          <p:nvPr/>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6096000" y="6486525"/>
            <a:ext cx="3048000" cy="228600"/>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443265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Only Right">
    <p:spTree>
      <p:nvGrpSpPr>
        <p:cNvPr id="1" name=""/>
        <p:cNvGrpSpPr/>
        <p:nvPr/>
      </p:nvGrpSpPr>
      <p:grpSpPr>
        <a:xfrm>
          <a:off x="0" y="0"/>
          <a:ext cx="0" cy="0"/>
          <a:chOff x="0" y="0"/>
          <a:chExt cx="0" cy="0"/>
        </a:xfrm>
      </p:grpSpPr>
      <p:sp>
        <p:nvSpPr>
          <p:cNvPr id="8" name="Rectangle 7"/>
          <p:cNvSpPr/>
          <p:nvPr/>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4" name="Text Placeholder 3"/>
          <p:cNvSpPr>
            <a:spLocks noGrp="1"/>
          </p:cNvSpPr>
          <p:nvPr>
            <p:ph type="body" sz="quarter" idx="11" hasCustomPrompt="1"/>
          </p:nvPr>
        </p:nvSpPr>
        <p:spPr>
          <a:xfrm>
            <a:off x="6096000" y="6486525"/>
            <a:ext cx="3048000" cy="228600"/>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1725720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57353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a:prstGeom prst="rect">
            <a:avLst/>
          </a:prstGeom>
        </p:spPr>
        <p:txBody>
          <a:bodyPr/>
          <a:lstStyle>
            <a:lvl1pPr>
              <a:defRPr sz="48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650636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lo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400">
                <a:solidFill>
                  <a:srgbClr val="6A6A6A"/>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58388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ck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3600" b="1" cap="a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400">
                <a:solidFill>
                  <a:srgbClr val="6A6A6A"/>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3885032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lor_Title Only (Title can be hidden)">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010400" cy="609600"/>
          </a:xfrm>
          <a:prstGeom prst="rect">
            <a:avLst/>
          </a:prstGeom>
        </p:spPr>
        <p:txBody>
          <a:bodyPr/>
          <a:lstStyle>
            <a:lvl1pPr>
              <a:defRPr sz="3600">
                <a:solidFill>
                  <a:schemeClr val="bg2"/>
                </a:solidFill>
                <a:latin typeface="+mj-lt"/>
              </a:defRPr>
            </a:lvl1pPr>
          </a:lstStyle>
          <a:p>
            <a:r>
              <a:rPr lang="en-US"/>
              <a:t>Click to edit Master title style</a:t>
            </a:r>
            <a:endParaRPr lang="en-US" dirty="0"/>
          </a:p>
        </p:txBody>
      </p:sp>
      <p:sp>
        <p:nvSpPr>
          <p:cNvPr id="4"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80945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_Title Only (Title can be hidden)">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010400" cy="609600"/>
          </a:xfrm>
          <a:prstGeom prst="rect">
            <a:avLst/>
          </a:prstGeom>
        </p:spPr>
        <p:txBody>
          <a:bodyPr/>
          <a:lstStyle>
            <a:lvl1pPr>
              <a:defRPr sz="3600">
                <a:latin typeface="+mj-lt"/>
              </a:defRPr>
            </a:lvl1pPr>
          </a:lstStyle>
          <a:p>
            <a:r>
              <a:rPr lang="en-US"/>
              <a:t>Click to edit Master title style</a:t>
            </a:r>
            <a:endParaRPr lang="en-US" dirty="0"/>
          </a:p>
        </p:txBody>
      </p:sp>
      <p:sp>
        <p:nvSpPr>
          <p:cNvPr id="4" name="Text Placeholder 6"/>
          <p:cNvSpPr>
            <a:spLocks noGrp="1"/>
          </p:cNvSpPr>
          <p:nvPr>
            <p:ph type="body" sz="quarter" idx="11"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78053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NTROCK CHILD 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104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447800"/>
            <a:ext cx="8229600" cy="4724399"/>
          </a:xfrm>
          <a:prstGeom prst="rect">
            <a:avLst/>
          </a:prstGeom>
        </p:spPr>
        <p:txBody>
          <a:bodyPr/>
          <a:lstStyle>
            <a:lvl1pPr marL="0" indent="0">
              <a:spcBef>
                <a:spcPts val="2400"/>
              </a:spcBef>
              <a:buNone/>
              <a:defRPr sz="2800"/>
            </a:lvl1pPr>
            <a:lvl2pPr>
              <a:defRPr sz="2400"/>
            </a:lvl2pPr>
            <a:lvl3pPr>
              <a:defRPr sz="2000"/>
            </a:lvl3pPr>
            <a:lvl4pPr>
              <a:defRPr sz="1800"/>
            </a:lvl4pPr>
            <a:lvl5pPr>
              <a:defRPr sz="1800"/>
            </a:lvl5pPr>
          </a:lstStyle>
          <a:p>
            <a:pPr lvl="0"/>
            <a:r>
              <a:rPr lang="en-US" dirty="0"/>
              <a:t>Edit Master text styles</a:t>
            </a:r>
          </a:p>
        </p:txBody>
      </p:sp>
    </p:spTree>
    <p:extLst>
      <p:ext uri="{BB962C8B-B14F-4D97-AF65-F5344CB8AC3E}">
        <p14:creationId xmlns:p14="http://schemas.microsoft.com/office/powerpoint/2010/main" val="2751645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0104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447800"/>
            <a:ext cx="8229600" cy="4724399"/>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41868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lor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919662"/>
            <a:ext cx="5486400" cy="566738"/>
          </a:xfrm>
          <a:prstGeom prst="rect">
            <a:avLst/>
          </a:prstGeom>
        </p:spPr>
        <p:txBody>
          <a:bodyPr anchor="b"/>
          <a:lstStyle>
            <a:lvl1pPr algn="l">
              <a:defRPr sz="24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562600"/>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p:cNvSpPr>
            <a:spLocks noGrp="1"/>
          </p:cNvSpPr>
          <p:nvPr>
            <p:ph type="pic" idx="1"/>
          </p:nvPr>
        </p:nvSpPr>
        <p:spPr>
          <a:xfrm>
            <a:off x="1124744" y="304800"/>
            <a:ext cx="6894512" cy="4541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31386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ck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919662"/>
            <a:ext cx="5486400" cy="566738"/>
          </a:xfrm>
          <a:prstGeom prst="rect">
            <a:avLst/>
          </a:prstGeom>
        </p:spPr>
        <p:txBody>
          <a:bodyPr anchor="b"/>
          <a:lstStyle>
            <a:lvl1pPr algn="l">
              <a:defRPr sz="2400" b="1">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562600"/>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Picture Placeholder 2"/>
          <p:cNvSpPr>
            <a:spLocks noGrp="1"/>
          </p:cNvSpPr>
          <p:nvPr>
            <p:ph type="pic" idx="1"/>
          </p:nvPr>
        </p:nvSpPr>
        <p:spPr>
          <a:xfrm>
            <a:off x="1124744" y="304800"/>
            <a:ext cx="6894512" cy="4541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3457856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or_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858000" cy="609600"/>
          </a:xfrm>
          <a:prstGeom prst="rect">
            <a:avLst/>
          </a:prstGeom>
        </p:spPr>
        <p:txBody>
          <a:bodyPr/>
          <a:lstStyle>
            <a:lvl1pPr>
              <a:defRPr sz="3600">
                <a:solidFill>
                  <a:schemeClr val="bg2"/>
                </a:solidFill>
              </a:defRPr>
            </a:lvl1pPr>
          </a:lstStyle>
          <a:p>
            <a:r>
              <a:rPr lang="en-US"/>
              <a:t>Click to edit Master title style</a:t>
            </a:r>
            <a:endParaRPr lang="en-US" dirty="0"/>
          </a:p>
        </p:txBody>
      </p:sp>
      <p:sp>
        <p:nvSpPr>
          <p:cNvPr id="6" name="Media Placeholder 5"/>
          <p:cNvSpPr>
            <a:spLocks noGrp="1"/>
          </p:cNvSpPr>
          <p:nvPr>
            <p:ph type="media" sz="quarter" idx="11"/>
          </p:nvPr>
        </p:nvSpPr>
        <p:spPr>
          <a:xfrm>
            <a:off x="0" y="1295400"/>
            <a:ext cx="9144000" cy="4648200"/>
          </a:xfrm>
          <a:prstGeom prst="rect">
            <a:avLst/>
          </a:prstGeom>
        </p:spPr>
        <p:txBody>
          <a:bodyPr/>
          <a:lstStyle/>
          <a:p>
            <a:r>
              <a:rPr lang="en-US" dirty="0"/>
              <a:t>Click icon to add media</a:t>
            </a:r>
          </a:p>
        </p:txBody>
      </p:sp>
      <p:sp>
        <p:nvSpPr>
          <p:cNvPr id="9" name="TextBox 8"/>
          <p:cNvSpPr txBox="1"/>
          <p:nvPr/>
        </p:nvSpPr>
        <p:spPr>
          <a:xfrm>
            <a:off x="2933700" y="5943600"/>
            <a:ext cx="3276600" cy="3686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Click above to play video</a:t>
            </a:r>
          </a:p>
        </p:txBody>
      </p:sp>
      <p:sp>
        <p:nvSpPr>
          <p:cNvPr id="7"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Video Credit Here</a:t>
            </a:r>
          </a:p>
        </p:txBody>
      </p:sp>
    </p:spTree>
    <p:extLst>
      <p:ext uri="{BB962C8B-B14F-4D97-AF65-F5344CB8AC3E}">
        <p14:creationId xmlns:p14="http://schemas.microsoft.com/office/powerpoint/2010/main" val="420191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ck_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6858000" cy="609600"/>
          </a:xfrm>
          <a:prstGeom prst="rect">
            <a:avLst/>
          </a:prstGeom>
        </p:spPr>
        <p:txBody>
          <a:bodyPr/>
          <a:lstStyle>
            <a:lvl1pPr>
              <a:defRPr sz="3600">
                <a:solidFill>
                  <a:schemeClr val="tx1"/>
                </a:solidFill>
              </a:defRPr>
            </a:lvl1pPr>
          </a:lstStyle>
          <a:p>
            <a:r>
              <a:rPr lang="en-US"/>
              <a:t>Click to edit Master title style</a:t>
            </a:r>
            <a:endParaRPr lang="en-US" dirty="0"/>
          </a:p>
        </p:txBody>
      </p:sp>
      <p:sp>
        <p:nvSpPr>
          <p:cNvPr id="6" name="Media Placeholder 5"/>
          <p:cNvSpPr>
            <a:spLocks noGrp="1"/>
          </p:cNvSpPr>
          <p:nvPr>
            <p:ph type="media" sz="quarter" idx="11"/>
          </p:nvPr>
        </p:nvSpPr>
        <p:spPr>
          <a:xfrm>
            <a:off x="0" y="1295400"/>
            <a:ext cx="9144000" cy="4648200"/>
          </a:xfrm>
          <a:prstGeom prst="rect">
            <a:avLst/>
          </a:prstGeom>
        </p:spPr>
        <p:txBody>
          <a:bodyPr/>
          <a:lstStyle/>
          <a:p>
            <a:r>
              <a:rPr lang="en-US" dirty="0"/>
              <a:t>Click icon to add media</a:t>
            </a:r>
          </a:p>
        </p:txBody>
      </p:sp>
      <p:sp>
        <p:nvSpPr>
          <p:cNvPr id="9" name="TextBox 8"/>
          <p:cNvSpPr txBox="1"/>
          <p:nvPr/>
        </p:nvSpPr>
        <p:spPr>
          <a:xfrm>
            <a:off x="2933700" y="5943600"/>
            <a:ext cx="3276600" cy="3686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Click above to play video</a:t>
            </a:r>
          </a:p>
        </p:txBody>
      </p:sp>
      <p:sp>
        <p:nvSpPr>
          <p:cNvPr id="7"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Video Credit Here</a:t>
            </a:r>
          </a:p>
        </p:txBody>
      </p:sp>
    </p:spTree>
    <p:extLst>
      <p:ext uri="{BB962C8B-B14F-4D97-AF65-F5344CB8AC3E}">
        <p14:creationId xmlns:p14="http://schemas.microsoft.com/office/powerpoint/2010/main" val="4281731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Slide Number Placeholder 5"/>
          <p:cNvSpPr>
            <a:spLocks noGrp="1"/>
          </p:cNvSpPr>
          <p:nvPr>
            <p:ph type="sldNum" sz="quarter" idx="10"/>
          </p:nvPr>
        </p:nvSpPr>
        <p:spPr/>
        <p:txBody>
          <a:bodyPr/>
          <a:lstStyle>
            <a:lvl1pPr>
              <a:defRPr/>
            </a:lvl1pPr>
          </a:lstStyle>
          <a:p>
            <a:pPr>
              <a:defRPr/>
            </a:pPr>
            <a:fld id="{050DF906-7103-41F7-B32D-1614EE4FF795}" type="slidenum">
              <a:rPr lang="en-IN" smtClean="0"/>
              <a:pPr>
                <a:defRPr/>
              </a:pPr>
              <a:t>‹#›</a:t>
            </a:fld>
            <a:endParaRPr lang="en-IN" dirty="0"/>
          </a:p>
        </p:txBody>
      </p:sp>
    </p:spTree>
    <p:extLst>
      <p:ext uri="{BB962C8B-B14F-4D97-AF65-F5344CB8AC3E}">
        <p14:creationId xmlns:p14="http://schemas.microsoft.com/office/powerpoint/2010/main" val="36508757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46550"/>
          </a:xfrm>
        </p:spPr>
        <p:txBody>
          <a:bodyPr/>
          <a:lstStyle>
            <a:lvl1pPr algn="l">
              <a:defRPr b="1">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7086600" cy="1752600"/>
          </a:xfrm>
        </p:spPr>
        <p:txBody>
          <a:bodyPr/>
          <a:lstStyle>
            <a:lvl1pPr marL="0" indent="0" algn="l">
              <a:buNone/>
              <a:defRPr sz="3600" i="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Rectangle 31"/>
          <p:cNvSpPr>
            <a:spLocks noGrp="1" noChangeArrowheads="1"/>
          </p:cNvSpPr>
          <p:nvPr>
            <p:ph type="sldNum" sz="quarter" idx="10"/>
          </p:nvPr>
        </p:nvSpPr>
        <p:spPr>
          <a:ln/>
        </p:spPr>
        <p:txBody>
          <a:bodyPr/>
          <a:lstStyle>
            <a:lvl1pPr>
              <a:defRPr/>
            </a:lvl1pPr>
          </a:lstStyle>
          <a:p>
            <a:pPr>
              <a:defRPr/>
            </a:pPr>
            <a:fld id="{AADFA419-B147-4C41-9B76-7FEAAD822225}" type="slidenum">
              <a:rPr lang="en-IN" smtClean="0"/>
              <a:pPr>
                <a:defRPr/>
              </a:pPr>
              <a:t>‹#›</a:t>
            </a:fld>
            <a:endParaRPr lang="en-IN" dirty="0"/>
          </a:p>
        </p:txBody>
      </p:sp>
      <p:sp>
        <p:nvSpPr>
          <p:cNvPr id="5" name="Footer Placeholder 1"/>
          <p:cNvSpPr>
            <a:spLocks noGrp="1"/>
          </p:cNvSpPr>
          <p:nvPr>
            <p:ph type="ftr" sz="quarter" idx="11"/>
          </p:nvPr>
        </p:nvSpPr>
        <p:spPr/>
        <p:txBody>
          <a:bodyPr/>
          <a:lstStyle>
            <a:lvl1pPr>
              <a:defRPr/>
            </a:lvl1pPr>
          </a:lstStyle>
          <a:p>
            <a:pPr>
              <a:defRPr/>
            </a:pPr>
            <a:endParaRPr lang="en-IN" dirty="0"/>
          </a:p>
        </p:txBody>
      </p:sp>
    </p:spTree>
    <p:extLst>
      <p:ext uri="{BB962C8B-B14F-4D97-AF65-F5344CB8AC3E}">
        <p14:creationId xmlns:p14="http://schemas.microsoft.com/office/powerpoint/2010/main" val="2376605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sldNum" sz="quarter" idx="10"/>
          </p:nvPr>
        </p:nvSpPr>
        <p:spPr>
          <a:ln/>
        </p:spPr>
        <p:txBody>
          <a:bodyPr/>
          <a:lstStyle>
            <a:lvl1pPr>
              <a:defRPr/>
            </a:lvl1pPr>
          </a:lstStyle>
          <a:p>
            <a:fld id="{001A9822-E000-DC4F-BB44-56AA8E07EB21}" type="slidenum">
              <a:rPr lang="en-US" smtClean="0"/>
              <a:pPr/>
              <a:t>‹#›</a:t>
            </a:fld>
            <a:endParaRPr lang="en-US" dirty="0"/>
          </a:p>
        </p:txBody>
      </p:sp>
      <p:sp>
        <p:nvSpPr>
          <p:cNvPr id="5" name="Footer Placeholder 1"/>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1196168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7"/>
          <p:cNvSpPr>
            <a:spLocks noGrp="1" noChangeArrowheads="1"/>
          </p:cNvSpPr>
          <p:nvPr>
            <p:ph type="dt" sz="half" idx="10"/>
          </p:nvPr>
        </p:nvSpPr>
        <p:spPr>
          <a:ln/>
        </p:spPr>
        <p:txBody>
          <a:bodyPr/>
          <a:lstStyle>
            <a:lvl1pPr>
              <a:defRPr/>
            </a:lvl1pPr>
          </a:lstStyle>
          <a:p>
            <a:pPr>
              <a:defRPr/>
            </a:pPr>
            <a:fld id="{4C16171D-C025-4B43-8B46-2448084FB509}" type="datetimeFigureOut">
              <a:rPr lang="en-IN" smtClean="0"/>
              <a:pPr>
                <a:defRPr/>
              </a:pPr>
              <a:t>20-08-2020</a:t>
            </a:fld>
            <a:endParaRPr lang="en-IN" dirty="0"/>
          </a:p>
        </p:txBody>
      </p:sp>
      <p:sp>
        <p:nvSpPr>
          <p:cNvPr id="6" name="Rectangle 28"/>
          <p:cNvSpPr>
            <a:spLocks noGrp="1" noChangeArrowheads="1"/>
          </p:cNvSpPr>
          <p:nvPr>
            <p:ph type="ftr" sz="quarter" idx="11"/>
          </p:nvPr>
        </p:nvSpPr>
        <p:spPr>
          <a:ln/>
        </p:spPr>
        <p:txBody>
          <a:bodyPr/>
          <a:lstStyle>
            <a:lvl1pPr>
              <a:defRPr/>
            </a:lvl1pPr>
          </a:lstStyle>
          <a:p>
            <a:pPr>
              <a:defRPr/>
            </a:pPr>
            <a:endParaRPr lang="en-IN" dirty="0"/>
          </a:p>
        </p:txBody>
      </p:sp>
      <p:sp>
        <p:nvSpPr>
          <p:cNvPr id="7" name="Rectangle 29"/>
          <p:cNvSpPr>
            <a:spLocks noGrp="1" noChangeArrowheads="1"/>
          </p:cNvSpPr>
          <p:nvPr>
            <p:ph type="sldNum" sz="quarter" idx="12"/>
          </p:nvPr>
        </p:nvSpPr>
        <p:spPr>
          <a:ln/>
        </p:spPr>
        <p:txBody>
          <a:bodyPr/>
          <a:lstStyle>
            <a:lvl1pPr>
              <a:defRPr/>
            </a:lvl1pPr>
          </a:lstStyle>
          <a:p>
            <a:pPr>
              <a:defRPr/>
            </a:pPr>
            <a:fld id="{28395021-2835-4739-9E1B-11F0BA1DAD9D}" type="slidenum">
              <a:rPr lang="en-IN" smtClean="0"/>
              <a:pPr>
                <a:defRPr/>
              </a:pPr>
              <a:t>‹#›</a:t>
            </a:fld>
            <a:endParaRPr lang="en-IN" dirty="0"/>
          </a:p>
        </p:txBody>
      </p:sp>
    </p:spTree>
    <p:extLst>
      <p:ext uri="{BB962C8B-B14F-4D97-AF65-F5344CB8AC3E}">
        <p14:creationId xmlns:p14="http://schemas.microsoft.com/office/powerpoint/2010/main" val="3383680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7"/>
          <p:cNvSpPr>
            <a:spLocks noGrp="1" noChangeArrowheads="1"/>
          </p:cNvSpPr>
          <p:nvPr>
            <p:ph type="dt" sz="half" idx="10"/>
          </p:nvPr>
        </p:nvSpPr>
        <p:spPr>
          <a:ln/>
        </p:spPr>
        <p:txBody>
          <a:bodyPr/>
          <a:lstStyle>
            <a:lvl1pPr>
              <a:defRPr/>
            </a:lvl1pPr>
          </a:lstStyle>
          <a:p>
            <a:pPr>
              <a:defRPr/>
            </a:pPr>
            <a:fld id="{DDBF08CB-07AE-46D0-BEE9-F394659A57FD}" type="datetimeFigureOut">
              <a:rPr lang="en-IN" smtClean="0"/>
              <a:pPr>
                <a:defRPr/>
              </a:pPr>
              <a:t>20-08-2020</a:t>
            </a:fld>
            <a:endParaRPr lang="en-IN" dirty="0"/>
          </a:p>
        </p:txBody>
      </p:sp>
      <p:sp>
        <p:nvSpPr>
          <p:cNvPr id="3" name="Rectangle 28"/>
          <p:cNvSpPr>
            <a:spLocks noGrp="1" noChangeArrowheads="1"/>
          </p:cNvSpPr>
          <p:nvPr>
            <p:ph type="ftr" sz="quarter" idx="11"/>
          </p:nvPr>
        </p:nvSpPr>
        <p:spPr>
          <a:ln/>
        </p:spPr>
        <p:txBody>
          <a:bodyPr/>
          <a:lstStyle>
            <a:lvl1pPr>
              <a:defRPr/>
            </a:lvl1pPr>
          </a:lstStyle>
          <a:p>
            <a:pPr>
              <a:defRPr/>
            </a:pPr>
            <a:endParaRPr lang="en-IN" dirty="0"/>
          </a:p>
        </p:txBody>
      </p:sp>
      <p:sp>
        <p:nvSpPr>
          <p:cNvPr id="4" name="Rectangle 29"/>
          <p:cNvSpPr>
            <a:spLocks noGrp="1" noChangeArrowheads="1"/>
          </p:cNvSpPr>
          <p:nvPr>
            <p:ph type="sldNum" sz="quarter" idx="12"/>
          </p:nvPr>
        </p:nvSpPr>
        <p:spPr>
          <a:ln/>
        </p:spPr>
        <p:txBody>
          <a:bodyPr/>
          <a:lstStyle>
            <a:lvl1pPr>
              <a:defRPr/>
            </a:lvl1pPr>
          </a:lstStyle>
          <a:p>
            <a:pPr>
              <a:defRPr/>
            </a:pPr>
            <a:fld id="{274D08D3-F07D-4082-B1EC-AADAFF371F07}" type="slidenum">
              <a:rPr lang="en-IN" smtClean="0"/>
              <a:pPr>
                <a:defRPr/>
              </a:pPr>
              <a:t>‹#›</a:t>
            </a:fld>
            <a:endParaRPr lang="en-IN" dirty="0"/>
          </a:p>
        </p:txBody>
      </p:sp>
    </p:spTree>
    <p:extLst>
      <p:ext uri="{BB962C8B-B14F-4D97-AF65-F5344CB8AC3E}">
        <p14:creationId xmlns:p14="http://schemas.microsoft.com/office/powerpoint/2010/main" val="2995820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Inside">
    <p:spTree>
      <p:nvGrpSpPr>
        <p:cNvPr id="1" name=""/>
        <p:cNvGrpSpPr/>
        <p:nvPr/>
      </p:nvGrpSpPr>
      <p:grpSpPr>
        <a:xfrm>
          <a:off x="0" y="0"/>
          <a:ext cx="0" cy="0"/>
          <a:chOff x="0" y="0"/>
          <a:chExt cx="0" cy="0"/>
        </a:xfrm>
      </p:grpSpPr>
      <p:sp>
        <p:nvSpPr>
          <p:cNvPr id="12" name="TextBox 11"/>
          <p:cNvSpPr txBox="1"/>
          <p:nvPr/>
        </p:nvSpPr>
        <p:spPr>
          <a:xfrm>
            <a:off x="1371600" y="525463"/>
            <a:ext cx="2066925" cy="769937"/>
          </a:xfrm>
          <a:prstGeom prst="rect">
            <a:avLst/>
          </a:prstGeom>
          <a:noFill/>
        </p:spPr>
        <p:txBody>
          <a:bodyPr wrap="none">
            <a:spAutoFit/>
          </a:bodyPr>
          <a:lstStyle/>
          <a:p>
            <a:pPr>
              <a:defRPr/>
            </a:pPr>
            <a:r>
              <a:rPr lang="en-US" sz="4400" dirty="0">
                <a:solidFill>
                  <a:schemeClr val="bg1"/>
                </a:solidFill>
                <a:latin typeface="Arial" charset="0"/>
              </a:rPr>
              <a:t>INSIDE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4969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ANTROCK CHILD_TITLE_SLIDE">
    <p:spTree>
      <p:nvGrpSpPr>
        <p:cNvPr id="1" name=""/>
        <p:cNvGrpSpPr/>
        <p:nvPr/>
      </p:nvGrpSpPr>
      <p:grpSpPr>
        <a:xfrm>
          <a:off x="0" y="0"/>
          <a:ext cx="0" cy="0"/>
          <a:chOff x="0" y="0"/>
          <a:chExt cx="0" cy="0"/>
        </a:xfrm>
      </p:grpSpPr>
      <p:sp>
        <p:nvSpPr>
          <p:cNvPr id="2" name="Title 1"/>
          <p:cNvSpPr>
            <a:spLocks noGrp="1"/>
          </p:cNvSpPr>
          <p:nvPr>
            <p:ph type="title"/>
          </p:nvPr>
        </p:nvSpPr>
        <p:spPr>
          <a:xfrm>
            <a:off x="722313" y="1540608"/>
            <a:ext cx="7772400" cy="1362075"/>
          </a:xfrm>
          <a:prstGeom prst="rect">
            <a:avLst/>
          </a:prstGeom>
        </p:spPr>
        <p:txBody>
          <a:bodyPr anchor="t"/>
          <a:lstStyle>
            <a:lvl1pPr algn="l">
              <a:defRPr sz="3600" b="1" cap="none">
                <a:latin typeface="+mj-lt"/>
              </a:defRPr>
            </a:lvl1pPr>
          </a:lstStyle>
          <a:p>
            <a:endParaRPr lang="en-US" dirty="0"/>
          </a:p>
        </p:txBody>
      </p:sp>
      <p:sp>
        <p:nvSpPr>
          <p:cNvPr id="3" name="Text Placeholder 2"/>
          <p:cNvSpPr>
            <a:spLocks noGrp="1"/>
          </p:cNvSpPr>
          <p:nvPr>
            <p:ph type="body" idx="1"/>
          </p:nvPr>
        </p:nvSpPr>
        <p:spPr>
          <a:xfrm>
            <a:off x="722313" y="3941064"/>
            <a:ext cx="7772400" cy="1500187"/>
          </a:xfrm>
          <a:prstGeom prst="rect">
            <a:avLst/>
          </a:prstGeom>
        </p:spPr>
        <p:txBody>
          <a:bodyPr anchor="b"/>
          <a:lstStyle>
            <a:lvl1pPr marL="0" indent="0" algn="r">
              <a:buNone/>
              <a:defRPr sz="3600" b="1">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831969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lo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4276725"/>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776539"/>
            <a:ext cx="7772400" cy="1500187"/>
          </a:xfrm>
          <a:prstGeom prst="rect">
            <a:avLst/>
          </a:prstGeom>
        </p:spPr>
        <p:txBody>
          <a:bodyPr anchor="b"/>
          <a:lstStyle>
            <a:lvl1pPr marL="0" indent="0">
              <a:buNone/>
              <a:defRPr sz="2400">
                <a:solidFill>
                  <a:srgbClr val="6A6A6A"/>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606300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4276725"/>
            <a:ext cx="7772400" cy="1362075"/>
          </a:xfrm>
          <a:prstGeom prst="rect">
            <a:avLst/>
          </a:prstGeom>
        </p:spPr>
        <p:txBody>
          <a:bodyPr anchor="t"/>
          <a:lstStyle>
            <a:lvl1pPr algn="l">
              <a:defRPr sz="3600" b="1" cap="a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776539"/>
            <a:ext cx="7772400" cy="1500187"/>
          </a:xfrm>
          <a:prstGeom prst="rect">
            <a:avLst/>
          </a:prstGeom>
        </p:spPr>
        <p:txBody>
          <a:bodyPr anchor="b"/>
          <a:lstStyle>
            <a:lvl1pPr marL="0" indent="0">
              <a:buNone/>
              <a:defRPr sz="2400">
                <a:solidFill>
                  <a:srgbClr val="6A6A6A"/>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255781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lor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1066800" y="228600"/>
            <a:ext cx="70104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580753969"/>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ck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1066800" y="228600"/>
            <a:ext cx="7010400" cy="609600"/>
          </a:xfrm>
          <a:prstGeom prst="rect">
            <a:avLst/>
          </a:prstGeom>
        </p:spPr>
        <p:txBody>
          <a:bodyPr/>
          <a:lstStyle>
            <a:lvl1pPr>
              <a:defRPr sz="3600">
                <a:solidFill>
                  <a:schemeClr val="tx1"/>
                </a:solidFill>
              </a:defRPr>
            </a:lvl1pPr>
          </a:lstStyle>
          <a:p>
            <a:r>
              <a:rPr lang="en-US"/>
              <a:t>Click to edit Master title style</a:t>
            </a:r>
            <a:endParaRPr lang="en-US" dirty="0"/>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46343906"/>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ANTROCK CHILD 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199"/>
            <a:ext cx="8229600" cy="4953001"/>
          </a:xfrm>
          <a:prstGeom prst="rect">
            <a:avLst/>
          </a:prstGeom>
        </p:spPr>
        <p:txBody>
          <a:bodyPr/>
          <a:lstStyle>
            <a:lvl1pPr marL="0" indent="0">
              <a:spcBef>
                <a:spcPts val="2400"/>
              </a:spcBef>
              <a:buNone/>
              <a:defRPr sz="2800"/>
            </a:lvl1pPr>
            <a:lvl2pPr marL="285750" indent="-285750">
              <a:buFont typeface="Arial" panose="020B0604020202020204" pitchFamily="34" charset="0"/>
              <a:buChar char="•"/>
              <a:defRPr sz="2400"/>
            </a:lvl2pPr>
            <a:lvl3pPr marL="569913" indent="-228600">
              <a:defRPr sz="2000"/>
            </a:lvl3pPr>
            <a:lvl4pPr marL="1027113" indent="-228600">
              <a:buFont typeface="Arial" panose="020B0604020202020204" pitchFamily="34" charset="0"/>
              <a:buChar cha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09821592"/>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199"/>
            <a:ext cx="8229600" cy="4953001"/>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1"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408231512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PECIAL image and content with Caption and Jump to Long Descrip">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
        <p:nvSpPr>
          <p:cNvPr id="7" name="Text Placeholder 6"/>
          <p:cNvSpPr>
            <a:spLocks noGrp="1"/>
          </p:cNvSpPr>
          <p:nvPr>
            <p:ph type="body" sz="quarter" idx="12" hasCustomPrompt="1"/>
          </p:nvPr>
        </p:nvSpPr>
        <p:spPr>
          <a:xfrm>
            <a:off x="3200400" y="6505575"/>
            <a:ext cx="2743200" cy="172838"/>
          </a:xfrm>
          <a:prstGeom prst="rect">
            <a:avLst/>
          </a:prstGeom>
        </p:spPr>
        <p:txBody>
          <a:bodyPr/>
          <a:lstStyle>
            <a:lvl1pPr marL="0" indent="0" algn="ctr">
              <a:buNone/>
              <a:defRPr sz="800" baseline="0"/>
            </a:lvl1pPr>
            <a:lvl5pPr>
              <a:defRPr/>
            </a:lvl5pPr>
          </a:lstStyle>
          <a:p>
            <a:pPr lvl="0"/>
            <a:r>
              <a:rPr lang="en-US" sz="800" dirty="0"/>
              <a:t>Jump to long image description</a:t>
            </a:r>
            <a:endParaRPr lang="en-US" dirty="0"/>
          </a:p>
        </p:txBody>
      </p:sp>
      <p:sp>
        <p:nvSpPr>
          <p:cNvPr id="8" name="Content Placeholder 7">
            <a:extLst>
              <a:ext uri="{FF2B5EF4-FFF2-40B4-BE49-F238E27FC236}">
                <a16:creationId xmlns:a16="http://schemas.microsoft.com/office/drawing/2014/main" id="{9DC7D30B-50D1-41C4-BDFF-C88C5548EF50}"/>
              </a:ext>
            </a:extLst>
          </p:cNvPr>
          <p:cNvSpPr>
            <a:spLocks noGrp="1"/>
          </p:cNvSpPr>
          <p:nvPr>
            <p:ph sz="quarter" idx="13"/>
          </p:nvPr>
        </p:nvSpPr>
        <p:spPr>
          <a:xfrm>
            <a:off x="1028700" y="2756848"/>
            <a:ext cx="7086600" cy="241681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38B00638-6B25-412D-9B15-43E0980F429D}"/>
              </a:ext>
            </a:extLst>
          </p:cNvPr>
          <p:cNvSpPr>
            <a:spLocks noGrp="1"/>
          </p:cNvSpPr>
          <p:nvPr>
            <p:ph type="pic" sz="quarter" idx="14"/>
          </p:nvPr>
        </p:nvSpPr>
        <p:spPr>
          <a:xfrm>
            <a:off x="1028700" y="395288"/>
            <a:ext cx="7086600" cy="2362200"/>
          </a:xfrm>
          <a:prstGeom prst="rect">
            <a:avLst/>
          </a:prstGeom>
        </p:spPr>
        <p:txBody>
          <a:bodyPr/>
          <a:lstStyle/>
          <a:p>
            <a:endParaRPr lang="en-US" dirty="0"/>
          </a:p>
        </p:txBody>
      </p:sp>
    </p:spTree>
    <p:extLst>
      <p:ext uri="{BB962C8B-B14F-4D97-AF65-F5344CB8AC3E}">
        <p14:creationId xmlns:p14="http://schemas.microsoft.com/office/powerpoint/2010/main" val="35477565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ck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609600"/>
          </a:xfrm>
          <a:prstGeom prst="rect">
            <a:avLst/>
          </a:prstGeom>
        </p:spPr>
        <p:txBody>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57200" y="1143000"/>
            <a:ext cx="8229600" cy="5410199"/>
          </a:xfrm>
          <a:prstGeom prst="rect">
            <a:avLst/>
          </a:prstGeo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342451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lor_Two Content">
    <p:spTree>
      <p:nvGrpSpPr>
        <p:cNvPr id="1" name=""/>
        <p:cNvGrpSpPr/>
        <p:nvPr/>
      </p:nvGrpSpPr>
      <p:grpSpPr>
        <a:xfrm>
          <a:off x="0" y="0"/>
          <a:ext cx="0" cy="0"/>
          <a:chOff x="0" y="0"/>
          <a:chExt cx="0" cy="0"/>
        </a:xfrm>
      </p:grpSpPr>
      <p:sp>
        <p:nvSpPr>
          <p:cNvPr id="6" name="Title 1"/>
          <p:cNvSpPr>
            <a:spLocks noGrp="1"/>
          </p:cNvSpPr>
          <p:nvPr>
            <p:ph type="title"/>
          </p:nvPr>
        </p:nvSpPr>
        <p:spPr>
          <a:xfrm>
            <a:off x="1066800" y="228600"/>
            <a:ext cx="70104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95604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95604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364871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_Two Content">
    <p:spTree>
      <p:nvGrpSpPr>
        <p:cNvPr id="1" name=""/>
        <p:cNvGrpSpPr/>
        <p:nvPr/>
      </p:nvGrpSpPr>
      <p:grpSpPr>
        <a:xfrm>
          <a:off x="0" y="0"/>
          <a:ext cx="0" cy="0"/>
          <a:chOff x="0" y="0"/>
          <a:chExt cx="0" cy="0"/>
        </a:xfrm>
      </p:grpSpPr>
      <p:sp>
        <p:nvSpPr>
          <p:cNvPr id="6" name="Title 1"/>
          <p:cNvSpPr>
            <a:spLocks noGrp="1"/>
          </p:cNvSpPr>
          <p:nvPr>
            <p:ph type="title"/>
          </p:nvPr>
        </p:nvSpPr>
        <p:spPr>
          <a:xfrm>
            <a:off x="1066800" y="228600"/>
            <a:ext cx="7010400" cy="609600"/>
          </a:xfrm>
          <a:prstGeom prst="rect">
            <a:avLst/>
          </a:prstGeom>
        </p:spPr>
        <p:txBody>
          <a:bodyPr/>
          <a:lstStyle>
            <a:lvl1pPr>
              <a:defRPr sz="3600">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143000"/>
            <a:ext cx="4038600" cy="5410201"/>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143000"/>
            <a:ext cx="4038600" cy="5410201"/>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27286164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lor_Comparison">
    <p:spTree>
      <p:nvGrpSpPr>
        <p:cNvPr id="1" name=""/>
        <p:cNvGrpSpPr/>
        <p:nvPr/>
      </p:nvGrpSpPr>
      <p:grpSpPr>
        <a:xfrm>
          <a:off x="0" y="0"/>
          <a:ext cx="0" cy="0"/>
          <a:chOff x="0" y="0"/>
          <a:chExt cx="0" cy="0"/>
        </a:xfrm>
      </p:grpSpPr>
      <p:sp>
        <p:nvSpPr>
          <p:cNvPr id="8" name="Title 1"/>
          <p:cNvSpPr>
            <a:spLocks noGrp="1"/>
          </p:cNvSpPr>
          <p:nvPr>
            <p:ph type="title"/>
          </p:nvPr>
        </p:nvSpPr>
        <p:spPr>
          <a:xfrm>
            <a:off x="1066800" y="228600"/>
            <a:ext cx="7010400" cy="1069848"/>
          </a:xfrm>
          <a:prstGeom prst="rect">
            <a:avLst/>
          </a:prstGeom>
        </p:spPr>
        <p:txBody>
          <a:bodyPr anchor="ctr"/>
          <a:lstStyle>
            <a:lvl1pPr>
              <a:defRPr sz="3600">
                <a:solidFill>
                  <a:schemeClr val="bg2"/>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1" y="1600200"/>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1" y="2239962"/>
            <a:ext cx="4040188" cy="431323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60020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239962"/>
            <a:ext cx="4041775" cy="431323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5686609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ck_Comparison">
    <p:spTree>
      <p:nvGrpSpPr>
        <p:cNvPr id="1" name=""/>
        <p:cNvGrpSpPr/>
        <p:nvPr/>
      </p:nvGrpSpPr>
      <p:grpSpPr>
        <a:xfrm>
          <a:off x="0" y="0"/>
          <a:ext cx="0" cy="0"/>
          <a:chOff x="0" y="0"/>
          <a:chExt cx="0" cy="0"/>
        </a:xfrm>
      </p:grpSpPr>
      <p:sp>
        <p:nvSpPr>
          <p:cNvPr id="8" name="Title 1"/>
          <p:cNvSpPr>
            <a:spLocks noGrp="1"/>
          </p:cNvSpPr>
          <p:nvPr>
            <p:ph type="title"/>
          </p:nvPr>
        </p:nvSpPr>
        <p:spPr>
          <a:xfrm>
            <a:off x="1066800" y="228600"/>
            <a:ext cx="7010400" cy="609600"/>
          </a:xfrm>
          <a:prstGeom prst="rect">
            <a:avLst/>
          </a:prstGeom>
        </p:spPr>
        <p:txBody>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1" y="1143000"/>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1" y="1828800"/>
            <a:ext cx="4040188" cy="47244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14300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1828800"/>
            <a:ext cx="4041775" cy="47244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408395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lor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32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2057400" y="685800"/>
            <a:ext cx="6629400" cy="5797296"/>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9129693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ck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1974755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lor_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14484617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_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6752286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lor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p:cNvSpPr>
            <a:spLocks noGrp="1"/>
          </p:cNvSpPr>
          <p:nvPr>
            <p:ph type="pic" idx="1"/>
          </p:nvPr>
        </p:nvSpPr>
        <p:spPr>
          <a:xfrm>
            <a:off x="1028700" y="22860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26410584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p:cNvSpPr>
            <a:spLocks noGrp="1"/>
          </p:cNvSpPr>
          <p:nvPr>
            <p:ph type="pic" idx="1"/>
          </p:nvPr>
        </p:nvSpPr>
        <p:spPr>
          <a:xfrm>
            <a:off x="1028700" y="22860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33508187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lor_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609600"/>
          </a:xfrm>
          <a:prstGeom prst="rect">
            <a:avLst/>
          </a:prstGeom>
        </p:spPr>
        <p:txBody>
          <a:bodyPr/>
          <a:lstStyle>
            <a:lvl1pPr>
              <a:defRPr sz="3600">
                <a:solidFill>
                  <a:schemeClr val="bg2"/>
                </a:solidFill>
              </a:defRPr>
            </a:lvl1pPr>
          </a:lstStyle>
          <a:p>
            <a:r>
              <a:rPr lang="en-US"/>
              <a:t>Click to edit Master title style</a:t>
            </a:r>
            <a:endParaRPr lang="en-US" dirty="0"/>
          </a:p>
        </p:txBody>
      </p:sp>
      <p:sp>
        <p:nvSpPr>
          <p:cNvPr id="6" name="Media Placeholder 5"/>
          <p:cNvSpPr>
            <a:spLocks noGrp="1"/>
          </p:cNvSpPr>
          <p:nvPr>
            <p:ph type="media" sz="quarter" idx="11"/>
          </p:nvPr>
        </p:nvSpPr>
        <p:spPr>
          <a:xfrm>
            <a:off x="0" y="990600"/>
            <a:ext cx="9144000" cy="5410200"/>
          </a:xfrm>
          <a:prstGeom prst="rect">
            <a:avLst/>
          </a:prstGeom>
        </p:spPr>
        <p:txBody>
          <a:bodyPr/>
          <a:lstStyle/>
          <a:p>
            <a:r>
              <a:rPr lang="en-US" dirty="0"/>
              <a:t>Click icon to add media</a:t>
            </a:r>
          </a:p>
        </p:txBody>
      </p:sp>
      <p:sp>
        <p:nvSpPr>
          <p:cNvPr id="9" name="TextBox 8"/>
          <p:cNvSpPr txBox="1"/>
          <p:nvPr/>
        </p:nvSpPr>
        <p:spPr>
          <a:xfrm>
            <a:off x="2933700" y="6382757"/>
            <a:ext cx="3276600" cy="3686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Click above to play video</a:t>
            </a:r>
          </a:p>
        </p:txBody>
      </p:sp>
      <p:sp>
        <p:nvSpPr>
          <p:cNvPr id="7"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Video Credit Here</a:t>
            </a:r>
          </a:p>
        </p:txBody>
      </p:sp>
    </p:spTree>
    <p:extLst>
      <p:ext uri="{BB962C8B-B14F-4D97-AF65-F5344CB8AC3E}">
        <p14:creationId xmlns:p14="http://schemas.microsoft.com/office/powerpoint/2010/main" val="407296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lack_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609600"/>
          </a:xfrm>
          <a:prstGeom prst="rect">
            <a:avLst/>
          </a:prstGeom>
        </p:spPr>
        <p:txBody>
          <a:bodyPr/>
          <a:lstStyle>
            <a:lvl1pPr>
              <a:defRPr sz="3600">
                <a:solidFill>
                  <a:schemeClr val="tx1"/>
                </a:solidFill>
              </a:defRPr>
            </a:lvl1pPr>
          </a:lstStyle>
          <a:p>
            <a:r>
              <a:rPr lang="en-US"/>
              <a:t>Click to edit Master title style</a:t>
            </a:r>
            <a:endParaRPr lang="en-US" dirty="0"/>
          </a:p>
        </p:txBody>
      </p:sp>
      <p:sp>
        <p:nvSpPr>
          <p:cNvPr id="6" name="Media Placeholder 5"/>
          <p:cNvSpPr>
            <a:spLocks noGrp="1"/>
          </p:cNvSpPr>
          <p:nvPr>
            <p:ph type="media" sz="quarter" idx="11"/>
          </p:nvPr>
        </p:nvSpPr>
        <p:spPr>
          <a:xfrm>
            <a:off x="0" y="990600"/>
            <a:ext cx="9144000" cy="5410200"/>
          </a:xfrm>
          <a:prstGeom prst="rect">
            <a:avLst/>
          </a:prstGeom>
        </p:spPr>
        <p:txBody>
          <a:bodyPr/>
          <a:lstStyle/>
          <a:p>
            <a:r>
              <a:rPr lang="en-US" dirty="0"/>
              <a:t>Click icon to add media</a:t>
            </a:r>
          </a:p>
        </p:txBody>
      </p:sp>
      <p:sp>
        <p:nvSpPr>
          <p:cNvPr id="9" name="TextBox 8"/>
          <p:cNvSpPr txBox="1"/>
          <p:nvPr/>
        </p:nvSpPr>
        <p:spPr>
          <a:xfrm>
            <a:off x="2933700" y="6382757"/>
            <a:ext cx="3276600" cy="3686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Click above to play video</a:t>
            </a:r>
          </a:p>
        </p:txBody>
      </p:sp>
      <p:sp>
        <p:nvSpPr>
          <p:cNvPr id="7"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Video Credit Here</a:t>
            </a:r>
          </a:p>
        </p:txBody>
      </p:sp>
    </p:spTree>
    <p:extLst>
      <p:ext uri="{BB962C8B-B14F-4D97-AF65-F5344CB8AC3E}">
        <p14:creationId xmlns:p14="http://schemas.microsoft.com/office/powerpoint/2010/main" val="2599470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mp; Subtitle Right">
    <p:spTree>
      <p:nvGrpSpPr>
        <p:cNvPr id="1" name=""/>
        <p:cNvGrpSpPr/>
        <p:nvPr/>
      </p:nvGrpSpPr>
      <p:grpSpPr>
        <a:xfrm>
          <a:off x="0" y="0"/>
          <a:ext cx="0" cy="0"/>
          <a:chOff x="0" y="0"/>
          <a:chExt cx="0" cy="0"/>
        </a:xfrm>
      </p:grpSpPr>
      <p:sp>
        <p:nvSpPr>
          <p:cNvPr id="8" name="Rectangle 7"/>
          <p:cNvSpPr/>
          <p:nvPr/>
        </p:nvSpPr>
        <p:spPr>
          <a:xfrm>
            <a:off x="2898648" y="3429000"/>
            <a:ext cx="6245352"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276600" y="3581400"/>
            <a:ext cx="56388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laceholder 6"/>
          <p:cNvSpPr>
            <a:spLocks noGrp="1"/>
          </p:cNvSpPr>
          <p:nvPr>
            <p:ph type="body" sz="quarter" idx="10"/>
          </p:nvPr>
        </p:nvSpPr>
        <p:spPr>
          <a:xfrm>
            <a:off x="3276600" y="4260273"/>
            <a:ext cx="5638800" cy="692727"/>
          </a:xfrm>
          <a:prstGeom prst="rect">
            <a:avLst/>
          </a:prstGeom>
        </p:spPr>
        <p:txBody>
          <a:bodyPr/>
          <a:lstStyle>
            <a:lvl1pPr marL="0" indent="0" algn="r">
              <a:buNone/>
              <a:defRPr sz="2200" b="0">
                <a:solidFill>
                  <a:schemeClr val="bg1"/>
                </a:solidFill>
                <a:latin typeface="+mn-lt"/>
              </a:defRPr>
            </a:lvl1pPr>
            <a:lvl2pPr marL="457200" indent="0" algn="r">
              <a:buNone/>
              <a:defRPr sz="2200" b="0">
                <a:solidFill>
                  <a:schemeClr val="bg1"/>
                </a:solidFill>
                <a:latin typeface="+mn-lt"/>
              </a:defRPr>
            </a:lvl2pPr>
            <a:lvl3pPr marL="914400" indent="0" algn="r">
              <a:buNone/>
              <a:defRPr sz="2200" b="0">
                <a:solidFill>
                  <a:schemeClr val="bg1"/>
                </a:solidFill>
                <a:latin typeface="+mn-lt"/>
              </a:defRPr>
            </a:lvl3pPr>
            <a:lvl4pPr marL="1371600" indent="0" algn="r">
              <a:buNone/>
              <a:defRPr sz="2200" b="0">
                <a:solidFill>
                  <a:schemeClr val="bg1"/>
                </a:solidFill>
                <a:latin typeface="+mn-lt"/>
              </a:defRPr>
            </a:lvl4pPr>
            <a:lvl5pPr marL="1828800" indent="0" algn="r">
              <a:buNone/>
              <a:defRPr sz="2200" b="0">
                <a:solidFill>
                  <a:schemeClr val="bg1"/>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hasCustomPrompt="1"/>
          </p:nvPr>
        </p:nvSpPr>
        <p:spPr>
          <a:xfrm>
            <a:off x="6096000" y="6486525"/>
            <a:ext cx="3048000" cy="228600"/>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Tree>
    <p:extLst>
      <p:ext uri="{BB962C8B-B14F-4D97-AF65-F5344CB8AC3E}">
        <p14:creationId xmlns:p14="http://schemas.microsoft.com/office/powerpoint/2010/main" val="33532714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ANTROCK CHILD_Color_Picture with Caption and Jump to Long Descrip">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p:cNvSpPr>
            <a:spLocks noGrp="1"/>
          </p:cNvSpPr>
          <p:nvPr>
            <p:ph type="pic" idx="1"/>
          </p:nvPr>
        </p:nvSpPr>
        <p:spPr>
          <a:xfrm>
            <a:off x="1028700" y="22860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4"/>
          <p:cNvSpPr>
            <a:spLocks noGrp="1"/>
          </p:cNvSpPr>
          <p:nvPr>
            <p:ph type="body" sz="quarter" idx="11" hasCustomPrompt="1"/>
          </p:nvPr>
        </p:nvSpPr>
        <p:spPr>
          <a:xfrm>
            <a:off x="2741570" y="6671354"/>
            <a:ext cx="64008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
        <p:nvSpPr>
          <p:cNvPr id="7" name="Text Placeholder 6"/>
          <p:cNvSpPr>
            <a:spLocks noGrp="1"/>
          </p:cNvSpPr>
          <p:nvPr>
            <p:ph type="body" sz="quarter" idx="12" hasCustomPrompt="1"/>
          </p:nvPr>
        </p:nvSpPr>
        <p:spPr>
          <a:xfrm>
            <a:off x="3200400" y="6505575"/>
            <a:ext cx="2743200" cy="172838"/>
          </a:xfrm>
          <a:prstGeom prst="rect">
            <a:avLst/>
          </a:prstGeom>
        </p:spPr>
        <p:txBody>
          <a:bodyPr/>
          <a:lstStyle>
            <a:lvl1pPr marL="0" indent="0" algn="ctr">
              <a:buNone/>
              <a:defRPr sz="800" baseline="0"/>
            </a:lvl1pPr>
            <a:lvl5pPr>
              <a:defRPr/>
            </a:lvl5pPr>
          </a:lstStyle>
          <a:p>
            <a:pPr lvl="0"/>
            <a:r>
              <a:rPr lang="en-US" sz="800" dirty="0"/>
              <a:t>Access the text alternative for the slide image.</a:t>
            </a:r>
            <a:endParaRPr lang="en-US" dirty="0"/>
          </a:p>
        </p:txBody>
      </p:sp>
    </p:spTree>
    <p:extLst>
      <p:ext uri="{BB962C8B-B14F-4D97-AF65-F5344CB8AC3E}">
        <p14:creationId xmlns:p14="http://schemas.microsoft.com/office/powerpoint/2010/main" val="2227828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ANTROCK CHILD Content with Caption and Jump to Long Descrip">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Text Placeholder 4"/>
          <p:cNvSpPr>
            <a:spLocks noGrp="1"/>
          </p:cNvSpPr>
          <p:nvPr>
            <p:ph type="body" sz="quarter" idx="11" hasCustomPrompt="1"/>
          </p:nvPr>
        </p:nvSpPr>
        <p:spPr>
          <a:xfrm>
            <a:off x="6096000" y="6678413"/>
            <a:ext cx="3048000" cy="179587"/>
          </a:xfrm>
          <a:prstGeom prst="rect">
            <a:avLst/>
          </a:prstGeom>
        </p:spPr>
        <p:txBody>
          <a:bodyPr/>
          <a:lstStyle>
            <a:lvl1pPr marL="0" indent="0" algn="r">
              <a:buNone/>
              <a:defRPr sz="800" baseline="0">
                <a:solidFill>
                  <a:schemeClr val="bg1"/>
                </a:solidFill>
              </a:defRPr>
            </a:lvl1pPr>
          </a:lstStyle>
          <a:p>
            <a:pPr lvl="0"/>
            <a:r>
              <a:rPr lang="en-US" dirty="0"/>
              <a:t>Insert Photo Credit Here</a:t>
            </a:r>
          </a:p>
        </p:txBody>
      </p:sp>
      <p:sp>
        <p:nvSpPr>
          <p:cNvPr id="7" name="Text Placeholder 6"/>
          <p:cNvSpPr>
            <a:spLocks noGrp="1"/>
          </p:cNvSpPr>
          <p:nvPr>
            <p:ph type="body" sz="quarter" idx="12" hasCustomPrompt="1"/>
          </p:nvPr>
        </p:nvSpPr>
        <p:spPr>
          <a:xfrm>
            <a:off x="3200400" y="6505575"/>
            <a:ext cx="2743200" cy="172838"/>
          </a:xfrm>
          <a:prstGeom prst="rect">
            <a:avLst/>
          </a:prstGeom>
        </p:spPr>
        <p:txBody>
          <a:bodyPr/>
          <a:lstStyle>
            <a:lvl1pPr marL="0" indent="0" algn="ctr">
              <a:buNone/>
              <a:defRPr sz="800" baseline="0"/>
            </a:lvl1pPr>
            <a:lvl5pPr>
              <a:defRPr/>
            </a:lvl5pPr>
          </a:lstStyle>
          <a:p>
            <a:pPr lvl="0"/>
            <a:r>
              <a:rPr lang="en-US" sz="800" dirty="0"/>
              <a:t>Access the text alternative for the slide image.</a:t>
            </a:r>
            <a:endParaRPr lang="en-US" dirty="0"/>
          </a:p>
        </p:txBody>
      </p:sp>
      <p:sp>
        <p:nvSpPr>
          <p:cNvPr id="8" name="Content Placeholder 7">
            <a:extLst>
              <a:ext uri="{FF2B5EF4-FFF2-40B4-BE49-F238E27FC236}">
                <a16:creationId xmlns:a16="http://schemas.microsoft.com/office/drawing/2014/main" id="{9DC7D30B-50D1-41C4-BDFF-C88C5548EF50}"/>
              </a:ext>
            </a:extLst>
          </p:cNvPr>
          <p:cNvSpPr>
            <a:spLocks noGrp="1"/>
          </p:cNvSpPr>
          <p:nvPr>
            <p:ph sz="quarter" idx="13"/>
          </p:nvPr>
        </p:nvSpPr>
        <p:spPr>
          <a:xfrm>
            <a:off x="1028700" y="228600"/>
            <a:ext cx="7086600" cy="49450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48283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ANTROCK CHILD_Appendix Title and Content with Jump to Long Image Descrip">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315200" cy="609600"/>
          </a:xfrm>
          <a:prstGeom prst="rect">
            <a:avLst/>
          </a:prstGeom>
        </p:spPr>
        <p:txBody>
          <a:bodyPr/>
          <a:lstStyle>
            <a:lvl1pPr>
              <a:defRPr sz="2400" b="1"/>
            </a:lvl1pPr>
          </a:lstStyle>
          <a:p>
            <a:r>
              <a:rPr lang="en-US" dirty="0"/>
              <a:t>Click to edit Master title style</a:t>
            </a:r>
          </a:p>
        </p:txBody>
      </p:sp>
      <p:sp>
        <p:nvSpPr>
          <p:cNvPr id="3" name="Content Placeholder 2"/>
          <p:cNvSpPr>
            <a:spLocks noGrp="1"/>
          </p:cNvSpPr>
          <p:nvPr>
            <p:ph idx="1"/>
          </p:nvPr>
        </p:nvSpPr>
        <p:spPr>
          <a:xfrm>
            <a:off x="457200" y="1143000"/>
            <a:ext cx="8229600" cy="5410199"/>
          </a:xfrm>
          <a:prstGeom prst="rect">
            <a:avLst/>
          </a:prstGeom>
        </p:spPr>
        <p:txBody>
          <a:bodyPr/>
          <a:lstStyle>
            <a:lvl1pPr marL="0" indent="0">
              <a:spcBef>
                <a:spcPts val="1800"/>
              </a:spcBef>
              <a:buNone/>
              <a:defRPr sz="2000"/>
            </a:lvl1pPr>
            <a:lvl2pPr marL="285750" indent="-285750">
              <a:buFont typeface="Arial" panose="020B0604020202020204" pitchFamily="34" charset="0"/>
              <a:buChar char="•"/>
              <a:defRPr sz="1800"/>
            </a:lvl2pPr>
            <a:lvl3pPr marL="569913" indent="-228600">
              <a:defRPr sz="1600"/>
            </a:lvl3pPr>
            <a:lvl4pPr>
              <a:defRPr sz="1800"/>
            </a:lvl4pPr>
            <a:lvl5pPr>
              <a:defRPr sz="1800"/>
            </a:lvl5pPr>
          </a:lstStyle>
          <a:p>
            <a:pPr lvl="0"/>
            <a:r>
              <a:rPr lang="en-US" dirty="0"/>
              <a:t>Edit Master text styles</a:t>
            </a:r>
          </a:p>
          <a:p>
            <a:pPr lvl="1"/>
            <a:r>
              <a:rPr lang="en-US" dirty="0"/>
              <a:t>Second level</a:t>
            </a:r>
          </a:p>
          <a:p>
            <a:pPr lvl="2"/>
            <a:r>
              <a:rPr lang="en-US" dirty="0"/>
              <a:t>Third level</a:t>
            </a:r>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
        <p:nvSpPr>
          <p:cNvPr id="6" name="Text Placeholder 5"/>
          <p:cNvSpPr>
            <a:spLocks noGrp="1"/>
          </p:cNvSpPr>
          <p:nvPr>
            <p:ph type="body" sz="quarter" idx="11" hasCustomPrompt="1"/>
          </p:nvPr>
        </p:nvSpPr>
        <p:spPr>
          <a:xfrm>
            <a:off x="3200400" y="6510528"/>
            <a:ext cx="2743200" cy="173736"/>
          </a:xfrm>
          <a:prstGeom prst="rect">
            <a:avLst/>
          </a:prstGeom>
        </p:spPr>
        <p:txBody>
          <a:bodyPr/>
          <a:lstStyle>
            <a:lvl1pPr marL="0" indent="0" algn="ctr">
              <a:buNone/>
              <a:defRPr sz="800" baseline="0"/>
            </a:lvl1pPr>
          </a:lstStyle>
          <a:p>
            <a:pPr lvl="0"/>
            <a:r>
              <a:rPr lang="en-US" sz="800" dirty="0"/>
              <a:t>Return to previous slide.</a:t>
            </a:r>
            <a:endParaRPr lang="en-US" dirty="0"/>
          </a:p>
        </p:txBody>
      </p:sp>
    </p:spTree>
    <p:extLst>
      <p:ext uri="{BB962C8B-B14F-4D97-AF65-F5344CB8AC3E}">
        <p14:creationId xmlns:p14="http://schemas.microsoft.com/office/powerpoint/2010/main" val="12321172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58257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094787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9.xml"/><Relationship Id="rId1" Type="http://schemas.openxmlformats.org/officeDocument/2006/relationships/slideLayout" Target="../slideLayouts/slideLayout48.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ctangle 12"/>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Picture 11" descr="Tagline: Because learning changes everything.™"/>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
        <p:nvSpPr>
          <p:cNvPr id="14" name="Text Placeholder 2" descr="©McGraw-Hill Education. All rights reserved. Authorized only for instructor use in the classroom.  No reproduction or further distribution permitted without the prior written consent of McGraw-Hill Education.&#10;"/>
          <p:cNvSpPr txBox="1">
            <a:spLocks/>
          </p:cNvSpPr>
          <p:nvPr/>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
        <p:nvSpPr>
          <p:cNvPr id="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 name="Rectangle 17"/>
          <p:cNvSpPr>
            <a:spLocks noChangeArrowheads="1"/>
          </p:cNvSpPr>
          <p:nvPr/>
        </p:nvSpPr>
        <p:spPr bwMode="auto">
          <a:xfrm>
            <a:off x="7620000" y="1447800"/>
            <a:ext cx="228600" cy="152400"/>
          </a:xfrm>
          <a:prstGeom prst="rect">
            <a:avLst/>
          </a:prstGeom>
          <a:solidFill>
            <a:schemeClr val="bg1"/>
          </a:solidFill>
          <a:ln>
            <a:noFill/>
          </a:ln>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dirty="0"/>
          </a:p>
        </p:txBody>
      </p:sp>
    </p:spTree>
    <p:extLst>
      <p:ext uri="{BB962C8B-B14F-4D97-AF65-F5344CB8AC3E}">
        <p14:creationId xmlns:p14="http://schemas.microsoft.com/office/powerpoint/2010/main" val="394157361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96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Text Placeholder 2"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1856705343"/>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64" r:id="rId6"/>
    <p:sldLayoutId id="2147483963"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3943" r:id="rId18"/>
    <p:sldLayoutId id="2147483944" r:id="rId19"/>
    <p:sldLayoutId id="2147483945" r:id="rId20"/>
    <p:sldLayoutId id="2147483946" r:id="rId21"/>
    <p:sldLayoutId id="2147483947" r:id="rId22"/>
    <p:sldLayoutId id="2147483948" r:id="rId23"/>
    <p:sldLayoutId id="2147483949" r:id="rId24"/>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TextBox 7" descr="©McGraw-Hill Education"/>
          <p:cNvSpPr txBox="1"/>
          <p:nvPr/>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1038686411"/>
      </p:ext>
    </p:extLst>
  </p:cSld>
  <p:clrMap bg1="lt1" tx1="dk1" bg2="lt2" tx2="dk2" accent1="accent1" accent2="accent2" accent3="accent3" accent4="accent4" accent5="accent5" accent6="accent6" hlink="hlink" folHlink="folHlink"/>
  <p:sldLayoutIdLst>
    <p:sldLayoutId id="2147483961" r:id="rId1"/>
    <p:sldLayoutId id="2147483962" r:id="rId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image" Target="../media/image9.jp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2" Type="http://schemas.openxmlformats.org/officeDocument/2006/relationships/slide" Target="slide40.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noProof="0" dirty="0"/>
              <a:t>CHILDREN </a:t>
            </a:r>
            <a:br>
              <a:rPr lang="en-US" noProof="0" dirty="0"/>
            </a:br>
            <a:r>
              <a:rPr lang="en-US" noProof="0" dirty="0"/>
              <a:t> </a:t>
            </a:r>
            <a:br>
              <a:rPr lang="en-US" sz="2400" noProof="0" dirty="0"/>
            </a:br>
            <a:r>
              <a:rPr lang="en-US" sz="2400" noProof="0" dirty="0"/>
              <a:t>FOURTEENTH EDITION</a:t>
            </a:r>
            <a:br>
              <a:rPr lang="en-US" sz="2400" noProof="0" dirty="0"/>
            </a:br>
            <a:r>
              <a:rPr lang="en-US" sz="2400" noProof="0" dirty="0"/>
              <a:t>JOHN W. SANTROCK</a:t>
            </a:r>
          </a:p>
        </p:txBody>
      </p:sp>
      <p:sp>
        <p:nvSpPr>
          <p:cNvPr id="3" name="Subtitle 2"/>
          <p:cNvSpPr>
            <a:spLocks noGrp="1"/>
          </p:cNvSpPr>
          <p:nvPr>
            <p:ph type="body" idx="1"/>
          </p:nvPr>
        </p:nvSpPr>
        <p:spPr/>
        <p:txBody>
          <a:bodyPr/>
          <a:lstStyle/>
          <a:p>
            <a:r>
              <a:rPr lang="en-US" noProof="0" dirty="0"/>
              <a:t>Chapter 1</a:t>
            </a:r>
          </a:p>
          <a:p>
            <a:r>
              <a:rPr lang="en-US" noProof="0" dirty="0"/>
              <a:t>Introduction</a:t>
            </a:r>
          </a:p>
        </p:txBody>
      </p:sp>
      <p:sp>
        <p:nvSpPr>
          <p:cNvPr id="13" name="Text Placeholder 12" hidden="1">
            <a:extLst>
              <a:ext uri="{FF2B5EF4-FFF2-40B4-BE49-F238E27FC236}">
                <a16:creationId xmlns:a16="http://schemas.microsoft.com/office/drawing/2014/main" id="{3E1717EE-3F99-45B4-827D-73B0B479E156}"/>
              </a:ext>
            </a:extLst>
          </p:cNvPr>
          <p:cNvSpPr>
            <a:spLocks noGrp="1"/>
          </p:cNvSpPr>
          <p:nvPr>
            <p:ph type="body" sz="quarter" idx="10"/>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Learning Goals</a:t>
            </a:r>
          </a:p>
        </p:txBody>
      </p:sp>
      <p:sp>
        <p:nvSpPr>
          <p:cNvPr id="2" name="Content Placeholder 1"/>
          <p:cNvSpPr>
            <a:spLocks noGrp="1"/>
          </p:cNvSpPr>
          <p:nvPr>
            <p:ph idx="1"/>
          </p:nvPr>
        </p:nvSpPr>
        <p:spPr/>
        <p:txBody>
          <a:bodyPr/>
          <a:lstStyle/>
          <a:p>
            <a:r>
              <a:rPr lang="en-US" noProof="0" dirty="0"/>
              <a:t>Explain why it is important to research children’s development, and identify five areas in which children’s lives need to be improved</a:t>
            </a:r>
          </a:p>
          <a:p>
            <a:r>
              <a:rPr lang="en-US" noProof="0" dirty="0"/>
              <a:t>Discuss processes, periods, cohort effects, and issues in development</a:t>
            </a:r>
          </a:p>
          <a:p>
            <a:r>
              <a:rPr lang="en-US" noProof="0" dirty="0"/>
              <a:t>Summarize why research is important in child development, the main theories of child development, and research methods, designs, and challenges</a:t>
            </a:r>
          </a:p>
        </p:txBody>
      </p:sp>
      <p:sp>
        <p:nvSpPr>
          <p:cNvPr id="6" name="Text Placeholder 5" hidden="1">
            <a:extLst>
              <a:ext uri="{FF2B5EF4-FFF2-40B4-BE49-F238E27FC236}">
                <a16:creationId xmlns:a16="http://schemas.microsoft.com/office/drawing/2014/main" id="{13D7B50F-7BAE-4C37-9D46-875EA5570AAE}"/>
              </a:ext>
            </a:extLst>
          </p:cNvPr>
          <p:cNvSpPr>
            <a:spLocks noGrp="1"/>
          </p:cNvSpPr>
          <p:nvPr>
            <p:ph type="body" sz="quarter" idx="4294967295"/>
          </p:nvPr>
        </p:nvSpPr>
        <p:spPr>
          <a:xfrm>
            <a:off x="5867400" y="6705600"/>
            <a:ext cx="3276600" cy="152400"/>
          </a:xfrm>
          <a:prstGeom prst="rect">
            <a:avLst/>
          </a:prstGeom>
        </p:spPr>
        <p:txBody>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28600"/>
            <a:ext cx="7402016" cy="1069848"/>
          </a:xfrm>
        </p:spPr>
        <p:txBody>
          <a:bodyPr/>
          <a:lstStyle/>
          <a:p>
            <a:r>
              <a:rPr lang="en-US" noProof="0" dirty="0"/>
              <a:t>Why Is Caring for Children Important? </a:t>
            </a:r>
            <a:endParaRPr lang="en-US" sz="1600" noProof="0" dirty="0"/>
          </a:p>
        </p:txBody>
      </p:sp>
      <p:sp>
        <p:nvSpPr>
          <p:cNvPr id="2" name="Content Placeholder 1"/>
          <p:cNvSpPr>
            <a:spLocks noGrp="1"/>
          </p:cNvSpPr>
          <p:nvPr>
            <p:ph idx="1"/>
          </p:nvPr>
        </p:nvSpPr>
        <p:spPr/>
        <p:txBody>
          <a:bodyPr/>
          <a:lstStyle/>
          <a:p>
            <a:pPr marL="0" indent="0">
              <a:buNone/>
            </a:pPr>
            <a:r>
              <a:rPr lang="en-US" b="1" noProof="0" dirty="0"/>
              <a:t>Development</a:t>
            </a:r>
            <a:r>
              <a:rPr lang="en-US" noProof="0" dirty="0"/>
              <a:t>: the pattern of change that begins at conception and continues throughout the life span</a:t>
            </a:r>
          </a:p>
          <a:p>
            <a:pPr marL="0" indent="0">
              <a:buNone/>
            </a:pPr>
            <a:r>
              <a:rPr lang="en-US" noProof="0" dirty="0"/>
              <a:t>Importance of studying children’s development</a:t>
            </a:r>
          </a:p>
          <a:p>
            <a:pPr lvl="1"/>
            <a:r>
              <a:rPr lang="en-US" noProof="0" dirty="0"/>
              <a:t>Becoming a better parent or educator</a:t>
            </a:r>
          </a:p>
          <a:p>
            <a:pPr lvl="1"/>
            <a:r>
              <a:rPr lang="en-US" noProof="0" dirty="0"/>
              <a:t>Gaining insight into how your childhood experiences have shaped the person you are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28600"/>
            <a:ext cx="7402016" cy="1069848"/>
          </a:xfrm>
        </p:spPr>
        <p:txBody>
          <a:bodyPr/>
          <a:lstStyle/>
          <a:p>
            <a:r>
              <a:rPr lang="en-US" noProof="0" dirty="0"/>
              <a:t>Improving the Lives of Children</a:t>
            </a:r>
          </a:p>
        </p:txBody>
      </p:sp>
      <p:sp>
        <p:nvSpPr>
          <p:cNvPr id="2" name="Content Placeholder 1"/>
          <p:cNvSpPr>
            <a:spLocks noGrp="1"/>
          </p:cNvSpPr>
          <p:nvPr>
            <p:ph idx="1"/>
          </p:nvPr>
        </p:nvSpPr>
        <p:spPr/>
        <p:txBody>
          <a:bodyPr/>
          <a:lstStyle/>
          <a:p>
            <a:r>
              <a:rPr lang="en-US" noProof="0" dirty="0"/>
              <a:t>In children’s development, important roles are </a:t>
            </a:r>
            <a:br>
              <a:rPr lang="en-US" noProof="0" dirty="0"/>
            </a:br>
            <a:r>
              <a:rPr lang="en-US" noProof="0" dirty="0"/>
              <a:t>played by:</a:t>
            </a:r>
          </a:p>
          <a:p>
            <a:pPr lvl="1"/>
            <a:r>
              <a:rPr lang="en-US" noProof="0" dirty="0"/>
              <a:t>Health and well-being</a:t>
            </a:r>
          </a:p>
          <a:p>
            <a:pPr lvl="1"/>
            <a:r>
              <a:rPr lang="en-US" noProof="0" dirty="0"/>
              <a:t>Parenting</a:t>
            </a:r>
          </a:p>
          <a:p>
            <a:pPr lvl="1"/>
            <a:r>
              <a:rPr lang="en-US" noProof="0" dirty="0"/>
              <a:t>Education</a:t>
            </a:r>
          </a:p>
          <a:p>
            <a:pPr lvl="1"/>
            <a:r>
              <a:rPr lang="en-US" noProof="0" dirty="0"/>
              <a:t>Sociocultural contexts</a:t>
            </a:r>
          </a:p>
          <a:p>
            <a:pPr lvl="1"/>
            <a:r>
              <a:rPr lang="en-US" noProof="0" dirty="0"/>
              <a:t>Social policy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B403DEE-B510-46D7-B61E-CBA3FF9C8FEA}"/>
              </a:ext>
            </a:extLst>
          </p:cNvPr>
          <p:cNvSpPr>
            <a:spLocks noGrp="1"/>
          </p:cNvSpPr>
          <p:nvPr>
            <p:ph type="title"/>
          </p:nvPr>
        </p:nvSpPr>
        <p:spPr/>
        <p:txBody>
          <a:bodyPr/>
          <a:lstStyle/>
          <a:p>
            <a:r>
              <a:rPr lang="en-US" noProof="0" dirty="0"/>
              <a:t>Sociocultural Contexts and Diversity </a:t>
            </a:r>
            <a:r>
              <a:rPr lang="en-US" sz="1600" noProof="0" dirty="0"/>
              <a:t>1</a:t>
            </a:r>
          </a:p>
        </p:txBody>
      </p:sp>
      <p:sp>
        <p:nvSpPr>
          <p:cNvPr id="2" name="Content Placeholder 1"/>
          <p:cNvSpPr>
            <a:spLocks noGrp="1"/>
          </p:cNvSpPr>
          <p:nvPr>
            <p:ph idx="1"/>
          </p:nvPr>
        </p:nvSpPr>
        <p:spPr/>
        <p:txBody>
          <a:bodyPr/>
          <a:lstStyle/>
          <a:p>
            <a:r>
              <a:rPr lang="en-US" noProof="0" dirty="0"/>
              <a:t>Dimensions of the sociocultural context—culture, ethnicity, SES, and gender—help to mold how an individual develops through life</a:t>
            </a:r>
          </a:p>
          <a:p>
            <a:r>
              <a:rPr lang="en-US" b="1" noProof="0" dirty="0"/>
              <a:t>Context</a:t>
            </a:r>
            <a:r>
              <a:rPr lang="en-US" noProof="0" dirty="0"/>
              <a:t>: the settings, influenced by historical, economic, social, and cultural factors, in which development occurs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B403DEE-B510-46D7-B61E-CBA3FF9C8FEA}"/>
              </a:ext>
            </a:extLst>
          </p:cNvPr>
          <p:cNvSpPr>
            <a:spLocks noGrp="1"/>
          </p:cNvSpPr>
          <p:nvPr>
            <p:ph type="title"/>
          </p:nvPr>
        </p:nvSpPr>
        <p:spPr/>
        <p:txBody>
          <a:bodyPr/>
          <a:lstStyle/>
          <a:p>
            <a:r>
              <a:rPr lang="en-US" noProof="0" dirty="0"/>
              <a:t>Sociocultural Contexts and Diversity </a:t>
            </a:r>
            <a:r>
              <a:rPr lang="en-US" sz="1600" noProof="0" dirty="0"/>
              <a:t>2</a:t>
            </a:r>
          </a:p>
        </p:txBody>
      </p:sp>
      <p:sp>
        <p:nvSpPr>
          <p:cNvPr id="2" name="Content Placeholder 1"/>
          <p:cNvSpPr>
            <a:spLocks noGrp="1"/>
          </p:cNvSpPr>
          <p:nvPr>
            <p:ph idx="1"/>
          </p:nvPr>
        </p:nvSpPr>
        <p:spPr/>
        <p:txBody>
          <a:bodyPr/>
          <a:lstStyle/>
          <a:p>
            <a:r>
              <a:rPr lang="en-US" b="1" noProof="0" dirty="0"/>
              <a:t>Culture</a:t>
            </a:r>
            <a:r>
              <a:rPr lang="en-US" noProof="0" dirty="0"/>
              <a:t>: the behavior patterns, beliefs, and all other products of a group that are passed on from generation to generation</a:t>
            </a:r>
          </a:p>
          <a:p>
            <a:pPr lvl="1"/>
            <a:r>
              <a:rPr lang="en-US" noProof="0" dirty="0"/>
              <a:t>Cross-cultural studies: comparisons of one culture with one or more other cultures</a:t>
            </a:r>
          </a:p>
          <a:p>
            <a:r>
              <a:rPr lang="en-US" b="1" noProof="0" dirty="0"/>
              <a:t>Ethnicity</a:t>
            </a:r>
            <a:r>
              <a:rPr lang="en-US" noProof="0" dirty="0"/>
              <a:t>: a characteristic based on cultural heritage, nationality, race, religion, and language</a:t>
            </a:r>
          </a:p>
        </p:txBody>
      </p:sp>
    </p:spTree>
    <p:extLst>
      <p:ext uri="{BB962C8B-B14F-4D97-AF65-F5344CB8AC3E}">
        <p14:creationId xmlns:p14="http://schemas.microsoft.com/office/powerpoint/2010/main" val="2253440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Sociocultural Contexts and Diversity </a:t>
            </a:r>
            <a:r>
              <a:rPr lang="en-US" sz="1600" noProof="0" dirty="0"/>
              <a:t>3</a:t>
            </a:r>
          </a:p>
        </p:txBody>
      </p:sp>
      <p:sp>
        <p:nvSpPr>
          <p:cNvPr id="2" name="Content Placeholder 1"/>
          <p:cNvSpPr>
            <a:spLocks noGrp="1"/>
          </p:cNvSpPr>
          <p:nvPr>
            <p:ph idx="1"/>
          </p:nvPr>
        </p:nvSpPr>
        <p:spPr/>
        <p:txBody>
          <a:bodyPr/>
          <a:lstStyle/>
          <a:p>
            <a:r>
              <a:rPr lang="en-US" b="1" noProof="0" dirty="0"/>
              <a:t>Socioeconomic status (SES)</a:t>
            </a:r>
            <a:r>
              <a:rPr lang="en-US" noProof="0" dirty="0"/>
              <a:t>: a person’s position within society based on occupational, educational, and economic characteristics </a:t>
            </a:r>
          </a:p>
          <a:p>
            <a:pPr lvl="1"/>
            <a:r>
              <a:rPr lang="en-US" noProof="0" dirty="0"/>
              <a:t>Socioeconomic status implies certain inequalities</a:t>
            </a:r>
          </a:p>
          <a:p>
            <a:r>
              <a:rPr lang="en-US" b="1" noProof="0" dirty="0"/>
              <a:t>Gender</a:t>
            </a:r>
            <a:r>
              <a:rPr lang="en-US" noProof="0" dirty="0"/>
              <a:t> refers to the characteristics of people as males and females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noProof="0" dirty="0"/>
              <a:t>Resilience, Social Policy, and </a:t>
            </a:r>
            <a:br>
              <a:rPr lang="en-US" noProof="0" dirty="0"/>
            </a:br>
            <a:r>
              <a:rPr lang="en-US" noProof="0" dirty="0"/>
              <a:t>Children’s Development </a:t>
            </a:r>
            <a:r>
              <a:rPr lang="en-US" sz="1600" noProof="0" dirty="0"/>
              <a:t>1</a:t>
            </a:r>
          </a:p>
        </p:txBody>
      </p:sp>
      <p:sp>
        <p:nvSpPr>
          <p:cNvPr id="2" name="Content Placeholder 1"/>
          <p:cNvSpPr>
            <a:spLocks noGrp="1"/>
          </p:cNvSpPr>
          <p:nvPr>
            <p:ph idx="1"/>
          </p:nvPr>
        </p:nvSpPr>
        <p:spPr/>
        <p:txBody>
          <a:bodyPr/>
          <a:lstStyle/>
          <a:p>
            <a:pPr eaLnBrk="1" hangingPunct="1">
              <a:defRPr/>
            </a:pPr>
            <a:r>
              <a:rPr lang="en-US" noProof="0" dirty="0"/>
              <a:t>Some children develop confidence in their abilities despite negative stereotypes about their gender or their ethnic group</a:t>
            </a:r>
          </a:p>
          <a:p>
            <a:pPr>
              <a:defRPr/>
            </a:pPr>
            <a:r>
              <a:rPr lang="en-US" noProof="0" dirty="0"/>
              <a:t>Some triumph over poverty or other adversities</a:t>
            </a:r>
          </a:p>
          <a:p>
            <a:pPr eaLnBrk="1" hangingPunct="1">
              <a:defRPr/>
            </a:pPr>
            <a:r>
              <a:rPr lang="en-US" noProof="0" dirty="0"/>
              <a:t>These children show </a:t>
            </a:r>
            <a:r>
              <a:rPr lang="en-US" i="1" noProof="0" dirty="0"/>
              <a:t>resilience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B43F-D454-40B9-BA15-C1D49B083A0A}"/>
              </a:ext>
            </a:extLst>
          </p:cNvPr>
          <p:cNvSpPr>
            <a:spLocks noGrp="1"/>
          </p:cNvSpPr>
          <p:nvPr>
            <p:ph type="title"/>
          </p:nvPr>
        </p:nvSpPr>
        <p:spPr>
          <a:xfrm>
            <a:off x="539552" y="5382542"/>
            <a:ext cx="8208912" cy="566738"/>
          </a:xfrm>
        </p:spPr>
        <p:txBody>
          <a:bodyPr/>
          <a:lstStyle/>
          <a:p>
            <a:r>
              <a:rPr lang="en-US" noProof="0" dirty="0"/>
              <a:t>Figure 1 </a:t>
            </a:r>
            <a:r>
              <a:rPr lang="en-US" noProof="0" dirty="0">
                <a:solidFill>
                  <a:schemeClr val="tx1"/>
                </a:solidFill>
              </a:rPr>
              <a:t>Characteristics of Resilient Children and Their Contexts</a:t>
            </a:r>
          </a:p>
        </p:txBody>
      </p:sp>
      <p:sp>
        <p:nvSpPr>
          <p:cNvPr id="3" name="Text Placeholder 2" hidden="1">
            <a:extLst>
              <a:ext uri="{FF2B5EF4-FFF2-40B4-BE49-F238E27FC236}">
                <a16:creationId xmlns:a16="http://schemas.microsoft.com/office/drawing/2014/main" id="{BB5199EE-E624-4664-B719-211B3A57C766}"/>
              </a:ext>
            </a:extLst>
          </p:cNvPr>
          <p:cNvSpPr>
            <a:spLocks noGrp="1"/>
          </p:cNvSpPr>
          <p:nvPr>
            <p:ph type="body" sz="half" idx="2"/>
          </p:nvPr>
        </p:nvSpPr>
        <p:spPr/>
        <p:txBody>
          <a:bodyPr/>
          <a:lstStyle/>
          <a:p>
            <a:endParaRPr lang="en-US" dirty="0"/>
          </a:p>
        </p:txBody>
      </p:sp>
      <p:sp>
        <p:nvSpPr>
          <p:cNvPr id="4" name="Text Placeholder 3" hidden="1">
            <a:extLst>
              <a:ext uri="{FF2B5EF4-FFF2-40B4-BE49-F238E27FC236}">
                <a16:creationId xmlns:a16="http://schemas.microsoft.com/office/drawing/2014/main" id="{70CD911E-4747-4AC7-BF03-AC072465BC5B}"/>
              </a:ext>
            </a:extLst>
          </p:cNvPr>
          <p:cNvSpPr>
            <a:spLocks noGrp="1"/>
          </p:cNvSpPr>
          <p:nvPr>
            <p:ph type="body" sz="quarter" idx="11"/>
          </p:nvPr>
        </p:nvSpPr>
        <p:spPr/>
        <p:txBody>
          <a:bodyPr/>
          <a:lstStyle/>
          <a:p>
            <a:endParaRPr lang="en-US" dirty="0"/>
          </a:p>
        </p:txBody>
      </p:sp>
      <p:sp>
        <p:nvSpPr>
          <p:cNvPr id="5" name="Text Placeholder 4" hidden="1">
            <a:extLst>
              <a:ext uri="{FF2B5EF4-FFF2-40B4-BE49-F238E27FC236}">
                <a16:creationId xmlns:a16="http://schemas.microsoft.com/office/drawing/2014/main" id="{8B0FC272-E5BE-4C5C-80C2-EAE56105FD09}"/>
              </a:ext>
            </a:extLst>
          </p:cNvPr>
          <p:cNvSpPr>
            <a:spLocks noGrp="1"/>
          </p:cNvSpPr>
          <p:nvPr>
            <p:ph type="body" sz="quarter" idx="12"/>
          </p:nvPr>
        </p:nvSpPr>
        <p:spPr/>
        <p:txBody>
          <a:bodyPr/>
          <a:lstStyle/>
          <a:p>
            <a:endParaRPr lang="en-US" dirty="0"/>
          </a:p>
        </p:txBody>
      </p:sp>
      <p:graphicFrame>
        <p:nvGraphicFramePr>
          <p:cNvPr id="7" name="Table">
            <a:extLst>
              <a:ext uri="{FF2B5EF4-FFF2-40B4-BE49-F238E27FC236}">
                <a16:creationId xmlns:a16="http://schemas.microsoft.com/office/drawing/2014/main" id="{ABF1B279-7C20-4991-A71F-67AB78EBF689}"/>
              </a:ext>
            </a:extLst>
          </p:cNvPr>
          <p:cNvGraphicFramePr>
            <a:graphicFrameLocks noGrp="1"/>
          </p:cNvGraphicFramePr>
          <p:nvPr>
            <p:ph sz="quarter" idx="13"/>
            <p:extLst>
              <p:ext uri="{D42A27DB-BD31-4B8C-83A1-F6EECF244321}">
                <p14:modId xmlns:p14="http://schemas.microsoft.com/office/powerpoint/2010/main" val="1742775364"/>
              </p:ext>
            </p:extLst>
          </p:nvPr>
        </p:nvGraphicFramePr>
        <p:xfrm>
          <a:off x="1288182" y="228600"/>
          <a:ext cx="6567636" cy="4775200"/>
        </p:xfrm>
        <a:graphic>
          <a:graphicData uri="http://schemas.openxmlformats.org/drawingml/2006/table">
            <a:tbl>
              <a:tblPr firstRow="1" bandRow="1">
                <a:tableStyleId>{5C22544A-7EE6-4342-B048-85BDC9FD1C3A}</a:tableStyleId>
              </a:tblPr>
              <a:tblGrid>
                <a:gridCol w="1455068">
                  <a:extLst>
                    <a:ext uri="{9D8B030D-6E8A-4147-A177-3AD203B41FA5}">
                      <a16:colId xmlns:a16="http://schemas.microsoft.com/office/drawing/2014/main" val="4278821299"/>
                    </a:ext>
                  </a:extLst>
                </a:gridCol>
                <a:gridCol w="5112568">
                  <a:extLst>
                    <a:ext uri="{9D8B030D-6E8A-4147-A177-3AD203B41FA5}">
                      <a16:colId xmlns:a16="http://schemas.microsoft.com/office/drawing/2014/main" val="1316819744"/>
                    </a:ext>
                  </a:extLst>
                </a:gridCol>
              </a:tblGrid>
              <a:tr h="370840">
                <a:tc>
                  <a:txBody>
                    <a:bodyPr/>
                    <a:lstStyle/>
                    <a:p>
                      <a:r>
                        <a:rPr lang="en-US" sz="1600" dirty="0">
                          <a:solidFill>
                            <a:schemeClr val="tx1"/>
                          </a:solidFill>
                        </a:rPr>
                        <a:t>Source</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1"/>
                    </a:solidFill>
                  </a:tcPr>
                </a:tc>
                <a:tc>
                  <a:txBody>
                    <a:bodyPr/>
                    <a:lstStyle/>
                    <a:p>
                      <a:r>
                        <a:rPr lang="en-US" sz="1600" b="1" dirty="0">
                          <a:solidFill>
                            <a:schemeClr val="tx1"/>
                          </a:solidFill>
                        </a:rPr>
                        <a:t>Characteristic</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399703809"/>
                  </a:ext>
                </a:extLst>
              </a:tr>
              <a:tr h="370840">
                <a:tc>
                  <a:txBody>
                    <a:bodyPr/>
                    <a:lstStyle/>
                    <a:p>
                      <a:r>
                        <a:rPr lang="en-US" sz="1600" b="1" dirty="0"/>
                        <a:t>Individual</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AA957"/>
                    </a:solidFill>
                  </a:tcPr>
                </a:tc>
                <a:tc>
                  <a:txBody>
                    <a:bodyPr/>
                    <a:lstStyle/>
                    <a:p>
                      <a:pPr>
                        <a:lnSpc>
                          <a:spcPct val="100000"/>
                        </a:lnSpc>
                        <a:spcAft>
                          <a:spcPts val="600"/>
                        </a:spcAft>
                      </a:pPr>
                      <a:r>
                        <a:rPr lang="en-US" sz="1600" dirty="0"/>
                        <a:t>Good intellectual functioning</a:t>
                      </a:r>
                    </a:p>
                    <a:p>
                      <a:pPr>
                        <a:lnSpc>
                          <a:spcPct val="100000"/>
                        </a:lnSpc>
                        <a:spcAft>
                          <a:spcPts val="600"/>
                        </a:spcAft>
                      </a:pPr>
                      <a:r>
                        <a:rPr lang="en-US" sz="1600" dirty="0"/>
                        <a:t>Appealing, sociable, easygoing disposition</a:t>
                      </a:r>
                    </a:p>
                    <a:p>
                      <a:pPr>
                        <a:lnSpc>
                          <a:spcPct val="100000"/>
                        </a:lnSpc>
                        <a:spcAft>
                          <a:spcPts val="600"/>
                        </a:spcAft>
                      </a:pPr>
                      <a:r>
                        <a:rPr lang="en-US" sz="1600" dirty="0"/>
                        <a:t>Self-confidence, high self-esteem</a:t>
                      </a:r>
                    </a:p>
                    <a:p>
                      <a:pPr>
                        <a:lnSpc>
                          <a:spcPct val="100000"/>
                        </a:lnSpc>
                        <a:spcAft>
                          <a:spcPts val="600"/>
                        </a:spcAft>
                      </a:pPr>
                      <a:r>
                        <a:rPr lang="en-US" sz="1600" dirty="0"/>
                        <a:t>Talents</a:t>
                      </a:r>
                    </a:p>
                    <a:p>
                      <a:pPr>
                        <a:lnSpc>
                          <a:spcPct val="100000"/>
                        </a:lnSpc>
                        <a:spcAft>
                          <a:spcPts val="600"/>
                        </a:spcAft>
                      </a:pPr>
                      <a:r>
                        <a:rPr lang="en-US" sz="1600" dirty="0"/>
                        <a:t>Faith</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DCF9E"/>
                    </a:solidFill>
                  </a:tcPr>
                </a:tc>
                <a:extLst>
                  <a:ext uri="{0D108BD9-81ED-4DB2-BD59-A6C34878D82A}">
                    <a16:rowId xmlns:a16="http://schemas.microsoft.com/office/drawing/2014/main" val="1688550911"/>
                  </a:ext>
                </a:extLst>
              </a:tr>
              <a:tr h="370840">
                <a:tc>
                  <a:txBody>
                    <a:bodyPr/>
                    <a:lstStyle/>
                    <a:p>
                      <a:r>
                        <a:rPr lang="en-US" sz="1600" b="1" dirty="0"/>
                        <a:t>Family</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2C9CE"/>
                    </a:solidFill>
                  </a:tcPr>
                </a:tc>
                <a:tc>
                  <a:txBody>
                    <a:bodyPr/>
                    <a:lstStyle/>
                    <a:p>
                      <a:pPr>
                        <a:spcAft>
                          <a:spcPts val="600"/>
                        </a:spcAft>
                      </a:pPr>
                      <a:r>
                        <a:rPr lang="en-US" sz="1600" dirty="0"/>
                        <a:t>Close Relationship to caring parent figure</a:t>
                      </a:r>
                    </a:p>
                    <a:p>
                      <a:pPr marL="230188" indent="-230188">
                        <a:spcAft>
                          <a:spcPts val="600"/>
                        </a:spcAft>
                      </a:pPr>
                      <a:r>
                        <a:rPr lang="en-US" sz="1600" dirty="0"/>
                        <a:t>Authoritative parenting: warmth, structure, </a:t>
                      </a:r>
                      <a:br>
                        <a:rPr lang="en-US" sz="1600" dirty="0"/>
                      </a:br>
                      <a:r>
                        <a:rPr lang="en-US" sz="1600" dirty="0"/>
                        <a:t>high expectations</a:t>
                      </a:r>
                    </a:p>
                    <a:p>
                      <a:pPr>
                        <a:spcAft>
                          <a:spcPts val="600"/>
                        </a:spcAft>
                      </a:pPr>
                      <a:r>
                        <a:rPr lang="en-US" sz="1600" dirty="0"/>
                        <a:t>Socioeconomic advantages</a:t>
                      </a:r>
                    </a:p>
                    <a:p>
                      <a:pPr marL="230188" indent="-230188">
                        <a:spcAft>
                          <a:spcPts val="600"/>
                        </a:spcAft>
                      </a:pPr>
                      <a:r>
                        <a:rPr lang="en-US" sz="1600" dirty="0"/>
                        <a:t>Connections to extended supportive family networks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B9DCE0"/>
                    </a:solidFill>
                  </a:tcPr>
                </a:tc>
                <a:extLst>
                  <a:ext uri="{0D108BD9-81ED-4DB2-BD59-A6C34878D82A}">
                    <a16:rowId xmlns:a16="http://schemas.microsoft.com/office/drawing/2014/main" val="2726926054"/>
                  </a:ext>
                </a:extLst>
              </a:tr>
              <a:tr h="370840">
                <a:tc>
                  <a:txBody>
                    <a:bodyPr/>
                    <a:lstStyle/>
                    <a:p>
                      <a:r>
                        <a:rPr lang="en-US" sz="1600" b="1" dirty="0"/>
                        <a:t>Extrafamilial Context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ACD589"/>
                    </a:solidFill>
                  </a:tcPr>
                </a:tc>
                <a:tc>
                  <a:txBody>
                    <a:bodyPr/>
                    <a:lstStyle/>
                    <a:p>
                      <a:pPr>
                        <a:spcAft>
                          <a:spcPts val="600"/>
                        </a:spcAft>
                      </a:pPr>
                      <a:r>
                        <a:rPr lang="en-US" sz="1600" dirty="0"/>
                        <a:t>Bonds to caring adults outside the family</a:t>
                      </a:r>
                    </a:p>
                    <a:p>
                      <a:pPr>
                        <a:spcAft>
                          <a:spcPts val="600"/>
                        </a:spcAft>
                      </a:pPr>
                      <a:r>
                        <a:rPr lang="en-US" sz="1600" dirty="0"/>
                        <a:t>Connections to positive organizations</a:t>
                      </a:r>
                    </a:p>
                    <a:p>
                      <a:pPr>
                        <a:spcAft>
                          <a:spcPts val="600"/>
                        </a:spcAft>
                      </a:pPr>
                      <a:r>
                        <a:rPr lang="en-US" sz="1600" dirty="0"/>
                        <a:t>Attending effective schools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FE3B6"/>
                    </a:solidFill>
                  </a:tcPr>
                </a:tc>
                <a:extLst>
                  <a:ext uri="{0D108BD9-81ED-4DB2-BD59-A6C34878D82A}">
                    <a16:rowId xmlns:a16="http://schemas.microsoft.com/office/drawing/2014/main" val="1228226147"/>
                  </a:ext>
                </a:extLst>
              </a:tr>
            </a:tbl>
          </a:graphicData>
        </a:graphic>
      </p:graphicFrame>
    </p:spTree>
    <p:extLst>
      <p:ext uri="{BB962C8B-B14F-4D97-AF65-F5344CB8AC3E}">
        <p14:creationId xmlns:p14="http://schemas.microsoft.com/office/powerpoint/2010/main" val="57083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5419A-20ED-4226-B64E-4250B7A7ABD0}"/>
              </a:ext>
            </a:extLst>
          </p:cNvPr>
          <p:cNvSpPr>
            <a:spLocks noGrp="1"/>
          </p:cNvSpPr>
          <p:nvPr>
            <p:ph type="title"/>
          </p:nvPr>
        </p:nvSpPr>
        <p:spPr>
          <a:xfrm>
            <a:off x="1828800" y="5013176"/>
            <a:ext cx="5486400" cy="566738"/>
          </a:xfrm>
        </p:spPr>
        <p:txBody>
          <a:bodyPr/>
          <a:lstStyle/>
          <a:p>
            <a:r>
              <a:rPr lang="en-US" noProof="0" dirty="0"/>
              <a:t>Figure 2 </a:t>
            </a:r>
            <a:r>
              <a:rPr lang="en-US" noProof="0" dirty="0">
                <a:solidFill>
                  <a:schemeClr val="tx1"/>
                </a:solidFill>
              </a:rPr>
              <a:t>Exposure to Six Stressors Among Poor and Middle-Income Children</a:t>
            </a:r>
          </a:p>
        </p:txBody>
      </p:sp>
      <p:sp>
        <p:nvSpPr>
          <p:cNvPr id="10" name="Text Placeholder 9">
            <a:extLst>
              <a:ext uri="{FF2B5EF4-FFF2-40B4-BE49-F238E27FC236}">
                <a16:creationId xmlns:a16="http://schemas.microsoft.com/office/drawing/2014/main" id="{3D00C994-9921-44B7-BCD5-BD143023E32B}"/>
              </a:ext>
            </a:extLst>
          </p:cNvPr>
          <p:cNvSpPr>
            <a:spLocks noGrp="1"/>
          </p:cNvSpPr>
          <p:nvPr>
            <p:ph type="body" sz="half" idx="2"/>
          </p:nvPr>
        </p:nvSpPr>
        <p:spPr>
          <a:xfrm>
            <a:off x="1828800" y="5656114"/>
            <a:ext cx="5486400" cy="609600"/>
          </a:xfrm>
        </p:spPr>
        <p:txBody>
          <a:bodyPr/>
          <a:lstStyle/>
          <a:p>
            <a:r>
              <a:rPr lang="en-US" noProof="0" dirty="0"/>
              <a:t>One study analyzed the exposure to six stressors among poor children and middle-income children (Evans &amp; English, 2002). Poor children were much more likely to face each of these stressors.</a:t>
            </a:r>
          </a:p>
        </p:txBody>
      </p:sp>
      <p:pic>
        <p:nvPicPr>
          <p:cNvPr id="11" name="Picture" descr="Stressors included family turmoil, child separation, exposure to violence, crowding, excessive noise, and poor housing quality.">
            <a:extLst>
              <a:ext uri="{FF2B5EF4-FFF2-40B4-BE49-F238E27FC236}">
                <a16:creationId xmlns:a16="http://schemas.microsoft.com/office/drawing/2014/main" id="{E1284F68-B9F7-4128-8C91-F59AEA59594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1374" t="-1" r="-21958" b="-10583"/>
          <a:stretch/>
        </p:blipFill>
        <p:spPr>
          <a:xfrm>
            <a:off x="1288182" y="428594"/>
            <a:ext cx="6567636" cy="4582520"/>
          </a:xfrm>
        </p:spPr>
      </p:pic>
      <p:sp>
        <p:nvSpPr>
          <p:cNvPr id="15" name="Text Placeholder 14" hidden="1">
            <a:extLst>
              <a:ext uri="{FF2B5EF4-FFF2-40B4-BE49-F238E27FC236}">
                <a16:creationId xmlns:a16="http://schemas.microsoft.com/office/drawing/2014/main" id="{38838DAC-FEEA-4938-B855-D967A8598A7B}"/>
              </a:ext>
            </a:extLst>
          </p:cNvPr>
          <p:cNvSpPr>
            <a:spLocks noGrp="1"/>
          </p:cNvSpPr>
          <p:nvPr>
            <p:ph type="body" sz="quarter" idx="11"/>
          </p:nvPr>
        </p:nvSpPr>
        <p:spPr/>
        <p:txBody>
          <a:bodyPr/>
          <a:lstStyle/>
          <a:p>
            <a:endParaRPr lang="en-US" dirty="0"/>
          </a:p>
        </p:txBody>
      </p:sp>
      <p:sp>
        <p:nvSpPr>
          <p:cNvPr id="16" name="Text Placeholder 15">
            <a:extLst>
              <a:ext uri="{FF2B5EF4-FFF2-40B4-BE49-F238E27FC236}">
                <a16:creationId xmlns:a16="http://schemas.microsoft.com/office/drawing/2014/main" id="{4D530EE0-6991-467B-AE9D-AD173EB53C6D}"/>
              </a:ext>
            </a:extLst>
          </p:cNvPr>
          <p:cNvSpPr>
            <a:spLocks noGrp="1"/>
          </p:cNvSpPr>
          <p:nvPr>
            <p:ph type="body" sz="quarter" idx="12"/>
          </p:nvPr>
        </p:nvSpPr>
        <p:spPr/>
        <p:txBody>
          <a:bodyPr/>
          <a:lstStyle/>
          <a:p>
            <a:r>
              <a:rPr lang="en-US" noProof="0" dirty="0">
                <a:hlinkClick r:id="rId3" action="ppaction://hlinksldjump"/>
              </a:rPr>
              <a:t>Access the text alternative for the slide image.</a:t>
            </a:r>
            <a:endParaRPr lang="en-US" noProof="0" dirty="0"/>
          </a:p>
        </p:txBody>
      </p:sp>
    </p:spTree>
    <p:extLst>
      <p:ext uri="{BB962C8B-B14F-4D97-AF65-F5344CB8AC3E}">
        <p14:creationId xmlns:p14="http://schemas.microsoft.com/office/powerpoint/2010/main" val="2362350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29B6-19C9-4CAE-8AF5-69CD5C6A7EF5}"/>
              </a:ext>
            </a:extLst>
          </p:cNvPr>
          <p:cNvSpPr>
            <a:spLocks noGrp="1"/>
          </p:cNvSpPr>
          <p:nvPr>
            <p:ph type="title"/>
          </p:nvPr>
        </p:nvSpPr>
        <p:spPr/>
        <p:txBody>
          <a:bodyPr/>
          <a:lstStyle/>
          <a:p>
            <a:r>
              <a:rPr lang="en-US" noProof="0" dirty="0">
                <a:solidFill>
                  <a:srgbClr val="C00000"/>
                </a:solidFill>
              </a:rPr>
              <a:t>Figure 2 </a:t>
            </a:r>
            <a:r>
              <a:rPr lang="en-US" noProof="0" dirty="0"/>
              <a:t>Exposure to Six Stressors Among Poor and Middle-Income Children </a:t>
            </a:r>
            <a:r>
              <a:rPr lang="en-US" noProof="0" dirty="0">
                <a:solidFill>
                  <a:srgbClr val="C00000"/>
                </a:solidFill>
              </a:rPr>
              <a:t>Appendix</a:t>
            </a:r>
          </a:p>
        </p:txBody>
      </p:sp>
      <p:sp>
        <p:nvSpPr>
          <p:cNvPr id="3" name="Content Placeholder 2">
            <a:extLst>
              <a:ext uri="{FF2B5EF4-FFF2-40B4-BE49-F238E27FC236}">
                <a16:creationId xmlns:a16="http://schemas.microsoft.com/office/drawing/2014/main" id="{BBB871ED-865A-4E05-93D5-C6CE637E29F7}"/>
              </a:ext>
            </a:extLst>
          </p:cNvPr>
          <p:cNvSpPr>
            <a:spLocks noGrp="1"/>
          </p:cNvSpPr>
          <p:nvPr>
            <p:ph idx="1"/>
          </p:nvPr>
        </p:nvSpPr>
        <p:spPr/>
        <p:txBody>
          <a:bodyPr/>
          <a:lstStyle/>
          <a:p>
            <a:r>
              <a:rPr lang="en-US" noProof="0" dirty="0"/>
              <a:t>The data are represented in a bar graph.</a:t>
            </a:r>
          </a:p>
          <a:p>
            <a:r>
              <a:rPr lang="en-US" noProof="0" dirty="0"/>
              <a:t>45% of poor children were exposed to family turmoil, compared to 12% of middle-income children.</a:t>
            </a:r>
          </a:p>
          <a:p>
            <a:r>
              <a:rPr lang="en-US" noProof="0" dirty="0"/>
              <a:t>45% of poor children were exposed to child separation, compared to 14% of middle-income children.</a:t>
            </a:r>
          </a:p>
          <a:p>
            <a:r>
              <a:rPr lang="en-US" noProof="0" dirty="0"/>
              <a:t>73% of poor children were exposed to violence, compared to 49% of middle-income children.</a:t>
            </a:r>
          </a:p>
          <a:p>
            <a:r>
              <a:rPr lang="en-US" noProof="0" dirty="0"/>
              <a:t>16% of poor children were exposed to crowding, compared to 7% of middle-income children.</a:t>
            </a:r>
          </a:p>
          <a:p>
            <a:r>
              <a:rPr lang="en-US" noProof="0" dirty="0"/>
              <a:t>32% of poor children were exposed to excessive noise, compared to 21% of middle-income children.</a:t>
            </a:r>
          </a:p>
          <a:p>
            <a:r>
              <a:rPr lang="en-US" noProof="0" dirty="0"/>
              <a:t>24% of poor children were exposed to poor housing quality, compared to 3% of middle income children.</a:t>
            </a:r>
          </a:p>
        </p:txBody>
      </p:sp>
      <p:sp>
        <p:nvSpPr>
          <p:cNvPr id="4" name="Text Placeholder 3" hidden="1">
            <a:extLst>
              <a:ext uri="{FF2B5EF4-FFF2-40B4-BE49-F238E27FC236}">
                <a16:creationId xmlns:a16="http://schemas.microsoft.com/office/drawing/2014/main" id="{3A2C8821-5C26-4430-BAB0-4A040F700213}"/>
              </a:ext>
            </a:extLst>
          </p:cNvPr>
          <p:cNvSpPr>
            <a:spLocks noGrp="1"/>
          </p:cNvSpPr>
          <p:nvPr>
            <p:ph type="body" sz="quarter" idx="10"/>
          </p:nvPr>
        </p:nvSpPr>
        <p:spPr/>
        <p:txBody>
          <a:bodyPr/>
          <a:lstStyle/>
          <a:p>
            <a:endParaRPr lang="en-US" dirty="0"/>
          </a:p>
        </p:txBody>
      </p:sp>
      <p:sp>
        <p:nvSpPr>
          <p:cNvPr id="5" name="Text Placeholder 4">
            <a:extLst>
              <a:ext uri="{FF2B5EF4-FFF2-40B4-BE49-F238E27FC236}">
                <a16:creationId xmlns:a16="http://schemas.microsoft.com/office/drawing/2014/main" id="{FF1E6889-DE15-4535-A257-513289267B67}"/>
              </a:ext>
            </a:extLst>
          </p:cNvPr>
          <p:cNvSpPr>
            <a:spLocks noGrp="1"/>
          </p:cNvSpPr>
          <p:nvPr>
            <p:ph type="body" sz="quarter" idx="11"/>
          </p:nvPr>
        </p:nvSpPr>
        <p:spPr/>
        <p:txBody>
          <a:bodyPr/>
          <a:lstStyle/>
          <a:p>
            <a:r>
              <a:rPr lang="en-US" noProof="0" dirty="0">
                <a:hlinkClick r:id="rId2" action="ppaction://hlinksldjump"/>
              </a:rPr>
              <a:t>Return to previous slide.</a:t>
            </a:r>
            <a:endParaRPr lang="en-US" noProof="0" dirty="0"/>
          </a:p>
        </p:txBody>
      </p:sp>
    </p:spTree>
    <p:extLst>
      <p:ext uri="{BB962C8B-B14F-4D97-AF65-F5344CB8AC3E}">
        <p14:creationId xmlns:p14="http://schemas.microsoft.com/office/powerpoint/2010/main" val="2838105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Resilience, Social Policy, and </a:t>
            </a:r>
            <a:br>
              <a:rPr lang="en-US" noProof="0" dirty="0"/>
            </a:br>
            <a:r>
              <a:rPr lang="en-US" noProof="0" dirty="0"/>
              <a:t>Children’s Development </a:t>
            </a:r>
            <a:r>
              <a:rPr lang="en-US" sz="1600" noProof="0" dirty="0"/>
              <a:t>2</a:t>
            </a:r>
          </a:p>
        </p:txBody>
      </p:sp>
      <p:sp>
        <p:nvSpPr>
          <p:cNvPr id="5" name="Content Placeholder 4">
            <a:extLst>
              <a:ext uri="{FF2B5EF4-FFF2-40B4-BE49-F238E27FC236}">
                <a16:creationId xmlns:a16="http://schemas.microsoft.com/office/drawing/2014/main" id="{E503F85D-F18F-4F32-8897-95B4DB99BF7F}"/>
              </a:ext>
            </a:extLst>
          </p:cNvPr>
          <p:cNvSpPr>
            <a:spLocks noGrp="1"/>
          </p:cNvSpPr>
          <p:nvPr>
            <p:ph idx="1"/>
          </p:nvPr>
        </p:nvSpPr>
        <p:spPr/>
        <p:txBody>
          <a:bodyPr/>
          <a:lstStyle/>
          <a:p>
            <a:r>
              <a:rPr lang="en-US" b="1" noProof="0" dirty="0"/>
              <a:t>Social policy </a:t>
            </a:r>
            <a:r>
              <a:rPr lang="en-US" noProof="0" dirty="0"/>
              <a:t>is a government’s course of action designed to promote the welfare of its citizens</a:t>
            </a:r>
          </a:p>
          <a:p>
            <a:r>
              <a:rPr lang="en-US" noProof="0" dirty="0"/>
              <a:t>Comprehensive social policies are often created when many are concerned about a social issue</a:t>
            </a:r>
          </a:p>
          <a:p>
            <a:pPr lvl="1"/>
            <a:r>
              <a:rPr lang="en-US" noProof="0" dirty="0"/>
              <a:t>Child labor laws to protect children</a:t>
            </a:r>
          </a:p>
          <a:p>
            <a:pPr lvl="1"/>
            <a:r>
              <a:rPr lang="en-US" noProof="0" dirty="0"/>
              <a:t>Federal child-care funding during World War II</a:t>
            </a:r>
          </a:p>
          <a:p>
            <a:pPr lvl="1"/>
            <a:r>
              <a:rPr lang="en-US" noProof="0" dirty="0"/>
              <a:t>Head Start and other War on Poverty programs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Biological, Cognitive, and</a:t>
            </a:r>
            <a:br>
              <a:rPr lang="en-US" noProof="0" dirty="0"/>
            </a:br>
            <a:r>
              <a:rPr lang="en-US" noProof="0" dirty="0"/>
              <a:t>Socioemotional Processes</a:t>
            </a:r>
            <a:r>
              <a:rPr lang="en-US" sz="1600" noProof="0" dirty="0"/>
              <a:t> 1</a:t>
            </a:r>
          </a:p>
        </p:txBody>
      </p:sp>
      <p:sp>
        <p:nvSpPr>
          <p:cNvPr id="4" name="Content Placeholder 3">
            <a:extLst>
              <a:ext uri="{FF2B5EF4-FFF2-40B4-BE49-F238E27FC236}">
                <a16:creationId xmlns:a16="http://schemas.microsoft.com/office/drawing/2014/main" id="{97514FCD-9DE5-4CDA-AD8B-ADA78CEA3C9F}"/>
              </a:ext>
            </a:extLst>
          </p:cNvPr>
          <p:cNvSpPr>
            <a:spLocks noGrp="1"/>
          </p:cNvSpPr>
          <p:nvPr>
            <p:ph idx="1"/>
          </p:nvPr>
        </p:nvSpPr>
        <p:spPr/>
        <p:txBody>
          <a:bodyPr/>
          <a:lstStyle/>
          <a:p>
            <a:r>
              <a:rPr lang="en-US" b="1" noProof="0" dirty="0"/>
              <a:t>Biological processes </a:t>
            </a:r>
            <a:r>
              <a:rPr lang="en-US" noProof="0" dirty="0"/>
              <a:t>produce changes in an individual’s body</a:t>
            </a:r>
          </a:p>
          <a:p>
            <a:r>
              <a:rPr lang="en-US" b="1" noProof="0" dirty="0"/>
              <a:t>Cognitive processes </a:t>
            </a:r>
            <a:r>
              <a:rPr lang="en-US" noProof="0" dirty="0"/>
              <a:t>refer to changes in an individual’s thought, intelligence, and language</a:t>
            </a:r>
          </a:p>
          <a:p>
            <a:r>
              <a:rPr lang="en-US" b="1" noProof="0" dirty="0"/>
              <a:t>Socioemotional processes </a:t>
            </a:r>
            <a:r>
              <a:rPr lang="en-US" noProof="0" dirty="0"/>
              <a:t>involve changes in an individual’s relations with other people, changes in emotions, and changes in personality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Biological, Cognitive, and</a:t>
            </a:r>
            <a:br>
              <a:rPr lang="en-US" noProof="0" dirty="0"/>
            </a:br>
            <a:r>
              <a:rPr lang="en-US" noProof="0" dirty="0"/>
              <a:t>Socioemotional Processes</a:t>
            </a:r>
            <a:r>
              <a:rPr lang="en-US" sz="1600" noProof="0" dirty="0"/>
              <a:t> 2</a:t>
            </a:r>
          </a:p>
        </p:txBody>
      </p:sp>
      <p:sp>
        <p:nvSpPr>
          <p:cNvPr id="2" name="Content Placeholder 1"/>
          <p:cNvSpPr>
            <a:spLocks noGrp="1"/>
          </p:cNvSpPr>
          <p:nvPr>
            <p:ph idx="1"/>
          </p:nvPr>
        </p:nvSpPr>
        <p:spPr/>
        <p:txBody>
          <a:bodyPr/>
          <a:lstStyle/>
          <a:p>
            <a:r>
              <a:rPr lang="en-US" noProof="0" dirty="0"/>
              <a:t>Connection across biological, cognitive, and socioemotional processes is considered in two rapidly emerging fields:</a:t>
            </a:r>
          </a:p>
          <a:p>
            <a:pPr lvl="1"/>
            <a:r>
              <a:rPr lang="en-US" noProof="0" dirty="0"/>
              <a:t>Developmental cognitive neuroscience</a:t>
            </a:r>
          </a:p>
          <a:p>
            <a:pPr lvl="1"/>
            <a:r>
              <a:rPr lang="en-US" noProof="0" dirty="0"/>
              <a:t>Developmental social neuroscience</a:t>
            </a:r>
          </a:p>
          <a:p>
            <a:r>
              <a:rPr lang="en-US" noProof="0" dirty="0"/>
              <a:t>In many instances, biological, cognitive, and socioemotional processes are bidirectional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5157192"/>
            <a:ext cx="6768752" cy="566738"/>
          </a:xfrm>
        </p:spPr>
        <p:txBody>
          <a:bodyPr/>
          <a:lstStyle/>
          <a:p>
            <a:r>
              <a:rPr lang="en-US" noProof="0" dirty="0"/>
              <a:t>Figure 3 </a:t>
            </a:r>
            <a:r>
              <a:rPr lang="en-US" noProof="0" dirty="0">
                <a:solidFill>
                  <a:schemeClr val="tx1"/>
                </a:solidFill>
              </a:rPr>
              <a:t>Changes in Development are the Result of Biological, Cognitive, and Socioemotional Processes</a:t>
            </a:r>
          </a:p>
        </p:txBody>
      </p:sp>
      <p:sp>
        <p:nvSpPr>
          <p:cNvPr id="13" name="Text Placeholder 12">
            <a:extLst>
              <a:ext uri="{FF2B5EF4-FFF2-40B4-BE49-F238E27FC236}">
                <a16:creationId xmlns:a16="http://schemas.microsoft.com/office/drawing/2014/main" id="{429271EE-D5D4-4687-8C50-A6107FFB747D}"/>
              </a:ext>
            </a:extLst>
          </p:cNvPr>
          <p:cNvSpPr>
            <a:spLocks noGrp="1"/>
          </p:cNvSpPr>
          <p:nvPr>
            <p:ph type="body" sz="half" idx="2"/>
          </p:nvPr>
        </p:nvSpPr>
        <p:spPr>
          <a:xfrm>
            <a:off x="1187624" y="5895975"/>
            <a:ext cx="6768752" cy="609600"/>
          </a:xfrm>
        </p:spPr>
        <p:txBody>
          <a:bodyPr/>
          <a:lstStyle/>
          <a:p>
            <a:r>
              <a:rPr lang="en-US" noProof="0" dirty="0"/>
              <a:t>Biological, cognitive, and socioemotional processes interact as individuals develop.</a:t>
            </a:r>
          </a:p>
        </p:txBody>
      </p:sp>
      <p:pic>
        <p:nvPicPr>
          <p:cNvPr id="9" name="Picture" descr="The processes are bidirectional—each influencing and being influenced by each of the others—and all three intersect and interact.">
            <a:extLst>
              <a:ext uri="{FF2B5EF4-FFF2-40B4-BE49-F238E27FC236}">
                <a16:creationId xmlns:a16="http://schemas.microsoft.com/office/drawing/2014/main" id="{F256BC04-DDB4-42A6-A267-86CF8E26AD1E}"/>
              </a:ext>
            </a:extLst>
          </p:cNvPr>
          <p:cNvPicPr>
            <a:picLocks noGrp="1" noChangeAspect="1"/>
          </p:cNvPicPr>
          <p:nvPr>
            <p:ph type="pic" idx="1"/>
          </p:nvPr>
        </p:nvPicPr>
        <p:blipFill rotWithShape="1">
          <a:blip r:embed="rId2"/>
          <a:srcRect l="-10143" r="-10143"/>
          <a:stretch/>
        </p:blipFill>
        <p:spPr>
          <a:xfrm>
            <a:off x="1792238" y="846027"/>
            <a:ext cx="5559524" cy="3879117"/>
          </a:xfrm>
        </p:spPr>
      </p:pic>
      <p:sp>
        <p:nvSpPr>
          <p:cNvPr id="14" name="Text Placeholder 13" hidden="1">
            <a:extLst>
              <a:ext uri="{FF2B5EF4-FFF2-40B4-BE49-F238E27FC236}">
                <a16:creationId xmlns:a16="http://schemas.microsoft.com/office/drawing/2014/main" id="{C690C27B-F04B-41E2-A4C3-2A3D9F35F430}"/>
              </a:ext>
            </a:extLst>
          </p:cNvPr>
          <p:cNvSpPr>
            <a:spLocks noGrp="1"/>
          </p:cNvSpPr>
          <p:nvPr>
            <p:ph type="body" sz="quarter" idx="11"/>
          </p:nvPr>
        </p:nvSpPr>
        <p:spPr/>
        <p:txBody>
          <a:bodyPr/>
          <a:lstStyle/>
          <a:p>
            <a:endParaRPr lang="en-US" dirty="0"/>
          </a:p>
        </p:txBody>
      </p:sp>
      <p:sp>
        <p:nvSpPr>
          <p:cNvPr id="15" name="Text Placeholder 14" hidden="1">
            <a:extLst>
              <a:ext uri="{FF2B5EF4-FFF2-40B4-BE49-F238E27FC236}">
                <a16:creationId xmlns:a16="http://schemas.microsoft.com/office/drawing/2014/main" id="{4822FE9D-2D25-47CC-A7DF-50B8A4E94FFF}"/>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2121983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Periods of Development</a:t>
            </a:r>
            <a:r>
              <a:rPr lang="en-US" sz="1600" noProof="0" dirty="0"/>
              <a:t> 1</a:t>
            </a:r>
          </a:p>
        </p:txBody>
      </p:sp>
      <p:sp>
        <p:nvSpPr>
          <p:cNvPr id="5" name="Content Placeholder 4">
            <a:extLst>
              <a:ext uri="{FF2B5EF4-FFF2-40B4-BE49-F238E27FC236}">
                <a16:creationId xmlns:a16="http://schemas.microsoft.com/office/drawing/2014/main" id="{7D62449C-BA16-4728-99E4-91FB2E731D88}"/>
              </a:ext>
            </a:extLst>
          </p:cNvPr>
          <p:cNvSpPr>
            <a:spLocks noGrp="1"/>
          </p:cNvSpPr>
          <p:nvPr>
            <p:ph idx="1"/>
          </p:nvPr>
        </p:nvSpPr>
        <p:spPr/>
        <p:txBody>
          <a:bodyPr/>
          <a:lstStyle/>
          <a:p>
            <a:r>
              <a:rPr lang="en-US" b="1" noProof="0" dirty="0"/>
              <a:t>Prenatal period </a:t>
            </a:r>
            <a:r>
              <a:rPr lang="en-US" noProof="0" dirty="0"/>
              <a:t>is the time from conception to birth</a:t>
            </a:r>
          </a:p>
          <a:p>
            <a:r>
              <a:rPr lang="en-US" b="1" noProof="0" dirty="0"/>
              <a:t>Infancy</a:t>
            </a:r>
            <a:r>
              <a:rPr lang="en-US" noProof="0" dirty="0"/>
              <a:t> is the developmental period that extends from birth through 18 to 24 months of age</a:t>
            </a:r>
          </a:p>
          <a:p>
            <a:r>
              <a:rPr lang="en-US" b="1" noProof="0" dirty="0"/>
              <a:t>Early childhood </a:t>
            </a:r>
            <a:r>
              <a:rPr lang="en-US" noProof="0" dirty="0"/>
              <a:t>is the developmental period that extends from the end of infancy to about 5 to 6 years of age, sometimes called the preschool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Periods of Development</a:t>
            </a:r>
            <a:r>
              <a:rPr lang="en-US" sz="1600" noProof="0" dirty="0"/>
              <a:t> 2</a:t>
            </a:r>
            <a:endParaRPr lang="en-US" noProof="0" dirty="0"/>
          </a:p>
        </p:txBody>
      </p:sp>
      <p:sp>
        <p:nvSpPr>
          <p:cNvPr id="6" name="Content Placeholder 5">
            <a:extLst>
              <a:ext uri="{FF2B5EF4-FFF2-40B4-BE49-F238E27FC236}">
                <a16:creationId xmlns:a16="http://schemas.microsoft.com/office/drawing/2014/main" id="{AF4041AF-00EE-4ADE-A454-F0981B45D9C5}"/>
              </a:ext>
            </a:extLst>
          </p:cNvPr>
          <p:cNvSpPr>
            <a:spLocks noGrp="1"/>
          </p:cNvSpPr>
          <p:nvPr>
            <p:ph idx="1"/>
          </p:nvPr>
        </p:nvSpPr>
        <p:spPr/>
        <p:txBody>
          <a:bodyPr/>
          <a:lstStyle/>
          <a:p>
            <a:r>
              <a:rPr lang="en-US" b="1" noProof="0" dirty="0"/>
              <a:t>Middle and late childhood </a:t>
            </a:r>
            <a:r>
              <a:rPr lang="en-US" noProof="0" dirty="0"/>
              <a:t>is the developmental period that extends from about 6 to 11 years of age, sometimes called the elementary school years</a:t>
            </a:r>
          </a:p>
          <a:p>
            <a:r>
              <a:rPr lang="en-US" b="1" noProof="0" dirty="0"/>
              <a:t>Adolescence</a:t>
            </a:r>
            <a:r>
              <a:rPr lang="en-US" noProof="0" dirty="0"/>
              <a:t> is the developmental period of transition from childhood to early adulthood, entered at approximately 10 to 12 years of age and ending at 18 to 22 years of 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DF907-95AB-4B14-A90F-5C6B89375844}"/>
              </a:ext>
            </a:extLst>
          </p:cNvPr>
          <p:cNvSpPr>
            <a:spLocks noGrp="1"/>
          </p:cNvSpPr>
          <p:nvPr>
            <p:ph type="title"/>
          </p:nvPr>
        </p:nvSpPr>
        <p:spPr>
          <a:xfrm>
            <a:off x="1472208" y="4941168"/>
            <a:ext cx="6199584" cy="566738"/>
          </a:xfrm>
        </p:spPr>
        <p:txBody>
          <a:bodyPr/>
          <a:lstStyle/>
          <a:p>
            <a:r>
              <a:rPr lang="en-US" noProof="0" dirty="0"/>
              <a:t>Figure 4 </a:t>
            </a:r>
            <a:r>
              <a:rPr lang="en-US" noProof="0" dirty="0">
                <a:solidFill>
                  <a:schemeClr val="tx1"/>
                </a:solidFill>
              </a:rPr>
              <a:t>Processes and Periods of Development</a:t>
            </a:r>
            <a:endParaRPr lang="en-US" noProof="0" dirty="0"/>
          </a:p>
        </p:txBody>
      </p:sp>
      <p:sp>
        <p:nvSpPr>
          <p:cNvPr id="3" name="Text Placeholder 2">
            <a:extLst>
              <a:ext uri="{FF2B5EF4-FFF2-40B4-BE49-F238E27FC236}">
                <a16:creationId xmlns:a16="http://schemas.microsoft.com/office/drawing/2014/main" id="{0F3EE576-7D07-49BE-97B5-887B9C91994F}"/>
              </a:ext>
            </a:extLst>
          </p:cNvPr>
          <p:cNvSpPr>
            <a:spLocks noGrp="1"/>
          </p:cNvSpPr>
          <p:nvPr>
            <p:ph type="body" sz="half" idx="2"/>
          </p:nvPr>
        </p:nvSpPr>
        <p:spPr>
          <a:xfrm>
            <a:off x="1472208" y="5589240"/>
            <a:ext cx="6199584" cy="609600"/>
          </a:xfrm>
        </p:spPr>
        <p:txBody>
          <a:bodyPr/>
          <a:lstStyle/>
          <a:p>
            <a:r>
              <a:rPr lang="en-US" noProof="0" dirty="0"/>
              <a:t>Development moves through the prenatal, infancy, early childhood, middle and late childhood, and adolescence periods. These periods of development are the result of biological, cognitive, and socioemotional processes.</a:t>
            </a:r>
          </a:p>
        </p:txBody>
      </p:sp>
      <p:pic>
        <p:nvPicPr>
          <p:cNvPr id="8" name="Picture">
            <a:extLst>
              <a:ext uri="{FF2B5EF4-FFF2-40B4-BE49-F238E27FC236}">
                <a16:creationId xmlns:a16="http://schemas.microsoft.com/office/drawing/2014/main" id="{F1942758-4038-454A-A99B-D1586F2CF19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6978" r="-16978" b="4885"/>
          <a:stretch/>
        </p:blipFill>
        <p:spPr>
          <a:xfrm>
            <a:off x="1028700" y="219364"/>
            <a:ext cx="7086600" cy="4703102"/>
          </a:xfrm>
        </p:spPr>
      </p:pic>
      <p:sp>
        <p:nvSpPr>
          <p:cNvPr id="5" name="Text Placeholder 4">
            <a:extLst>
              <a:ext uri="{FF2B5EF4-FFF2-40B4-BE49-F238E27FC236}">
                <a16:creationId xmlns:a16="http://schemas.microsoft.com/office/drawing/2014/main" id="{4D3B618D-E907-4B51-9667-FFE82CBB1199}"/>
              </a:ext>
            </a:extLst>
          </p:cNvPr>
          <p:cNvSpPr>
            <a:spLocks noGrp="1"/>
          </p:cNvSpPr>
          <p:nvPr>
            <p:ph type="body" sz="quarter" idx="11"/>
          </p:nvPr>
        </p:nvSpPr>
        <p:spPr>
          <a:xfrm>
            <a:off x="3707904" y="6381328"/>
            <a:ext cx="5434466" cy="216024"/>
          </a:xfrm>
        </p:spPr>
        <p:txBody>
          <a:bodyPr/>
          <a:lstStyle/>
          <a:p>
            <a:r>
              <a:rPr lang="en-US" noProof="0" dirty="0">
                <a:solidFill>
                  <a:schemeClr val="bg1">
                    <a:lumMod val="50000"/>
                  </a:schemeClr>
                </a:solidFill>
              </a:rPr>
              <a:t>(</a:t>
            </a:r>
            <a:r>
              <a:rPr lang="en-US" i="1" noProof="0" dirty="0">
                <a:solidFill>
                  <a:schemeClr val="bg1">
                    <a:lumMod val="50000"/>
                  </a:schemeClr>
                </a:solidFill>
              </a:rPr>
              <a:t>Left to right</a:t>
            </a:r>
            <a:r>
              <a:rPr lang="en-US" noProof="0" dirty="0">
                <a:solidFill>
                  <a:schemeClr val="bg1">
                    <a:lumMod val="50000"/>
                  </a:schemeClr>
                </a:solidFill>
              </a:rPr>
              <a:t>): ©Brand X Pictures/PunchStock RF; Courtesy of Dr. John Santrock; ©Laurence Mouton/Photoalto/PictureQuest RF; ©McGraw-Hill Companies, Inc./Ken Karp, photographer; ©SW Productions/Getty Images RF</a:t>
            </a:r>
          </a:p>
        </p:txBody>
      </p:sp>
      <p:sp>
        <p:nvSpPr>
          <p:cNvPr id="6" name="Text Placeholder 5" hidden="1">
            <a:extLst>
              <a:ext uri="{FF2B5EF4-FFF2-40B4-BE49-F238E27FC236}">
                <a16:creationId xmlns:a16="http://schemas.microsoft.com/office/drawing/2014/main" id="{5DB8D4A6-D83B-4595-9018-656723D0690B}"/>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370003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Age and Cohort Effects</a:t>
            </a:r>
          </a:p>
        </p:txBody>
      </p:sp>
      <p:sp>
        <p:nvSpPr>
          <p:cNvPr id="2" name="Content Placeholder 1"/>
          <p:cNvSpPr>
            <a:spLocks noGrp="1"/>
          </p:cNvSpPr>
          <p:nvPr>
            <p:ph idx="1"/>
          </p:nvPr>
        </p:nvSpPr>
        <p:spPr/>
        <p:txBody>
          <a:bodyPr/>
          <a:lstStyle/>
          <a:p>
            <a:pPr eaLnBrk="1" hangingPunct="1">
              <a:defRPr/>
            </a:pPr>
            <a:r>
              <a:rPr lang="en-US" b="1" noProof="0" dirty="0"/>
              <a:t>Cohort effects</a:t>
            </a:r>
            <a:r>
              <a:rPr lang="en-US" noProof="0" dirty="0"/>
              <a:t>: effects due to a person’s time of birth, era, and generation but not to actual age</a:t>
            </a:r>
          </a:p>
          <a:p>
            <a:pPr eaLnBrk="1" hangingPunct="1">
              <a:defRPr/>
            </a:pPr>
            <a:r>
              <a:rPr lang="en-US" b="1" noProof="0" dirty="0"/>
              <a:t>Millennials</a:t>
            </a:r>
            <a:r>
              <a:rPr lang="en-US" noProof="0" dirty="0"/>
              <a:t>: the generation born after 1980 that is the first to come of age and enter emerging adulthood in the new millennium</a:t>
            </a:r>
          </a:p>
          <a:p>
            <a:pPr lvl="1" eaLnBrk="1" hangingPunct="1">
              <a:defRPr/>
            </a:pPr>
            <a:r>
              <a:rPr lang="en-US" noProof="0" dirty="0"/>
              <a:t>Two characteristics: their ethnic diversity and their connection to technology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Issues in Development</a:t>
            </a:r>
            <a:r>
              <a:rPr lang="en-US" sz="1600" noProof="0" dirty="0"/>
              <a:t> 1</a:t>
            </a:r>
          </a:p>
        </p:txBody>
      </p:sp>
      <p:sp>
        <p:nvSpPr>
          <p:cNvPr id="2" name="Content Placeholder 1"/>
          <p:cNvSpPr>
            <a:spLocks noGrp="1"/>
          </p:cNvSpPr>
          <p:nvPr>
            <p:ph idx="1"/>
          </p:nvPr>
        </p:nvSpPr>
        <p:spPr/>
        <p:txBody>
          <a:bodyPr>
            <a:normAutofit/>
          </a:bodyPr>
          <a:lstStyle/>
          <a:p>
            <a:pPr eaLnBrk="1" hangingPunct="1">
              <a:defRPr/>
            </a:pPr>
            <a:r>
              <a:rPr lang="en-US" b="1" noProof="0" dirty="0"/>
              <a:t>Nature and nurture issue</a:t>
            </a:r>
            <a:r>
              <a:rPr lang="en-US" noProof="0" dirty="0"/>
              <a:t>: the issue regarding whether development is primarily influenced by nature or nurture</a:t>
            </a:r>
          </a:p>
          <a:p>
            <a:pPr eaLnBrk="1" hangingPunct="1">
              <a:defRPr/>
            </a:pPr>
            <a:r>
              <a:rPr lang="en-US" b="1" noProof="0" dirty="0"/>
              <a:t>Continuity and discontinuity issue</a:t>
            </a:r>
            <a:r>
              <a:rPr lang="en-US" noProof="0" dirty="0"/>
              <a:t>: the issue regarding whether development involves gradual, cumulative change (continuity) or distinct stages (discontinuity)</a:t>
            </a:r>
          </a:p>
          <a:p>
            <a:pPr eaLnBrk="1" hangingPunct="1">
              <a:defRPr/>
            </a:pPr>
            <a:r>
              <a:rPr lang="en-US" b="1" noProof="0" dirty="0"/>
              <a:t>Early and later experience issue</a:t>
            </a:r>
            <a:r>
              <a:rPr lang="en-US" noProof="0" dirty="0"/>
              <a:t>: the issue of the degree to which early experiences or later experiences are the key determinants of the child’s development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Issues in Development</a:t>
            </a:r>
            <a:r>
              <a:rPr lang="en-US" sz="1600" noProof="0" dirty="0"/>
              <a:t> 2</a:t>
            </a:r>
          </a:p>
        </p:txBody>
      </p:sp>
      <p:sp>
        <p:nvSpPr>
          <p:cNvPr id="2" name="Content Placeholder 1"/>
          <p:cNvSpPr>
            <a:spLocks noGrp="1"/>
          </p:cNvSpPr>
          <p:nvPr>
            <p:ph idx="1"/>
          </p:nvPr>
        </p:nvSpPr>
        <p:spPr/>
        <p:txBody>
          <a:bodyPr>
            <a:normAutofit/>
          </a:bodyPr>
          <a:lstStyle/>
          <a:p>
            <a:r>
              <a:rPr lang="en-US" noProof="0" dirty="0"/>
              <a:t>Evaluating developmental issues</a:t>
            </a:r>
          </a:p>
          <a:p>
            <a:pPr lvl="1"/>
            <a:r>
              <a:rPr lang="en-US" noProof="0" dirty="0"/>
              <a:t>Nature and nurture, continuity and discontinuity, and early and late experiences all play a part in development</a:t>
            </a:r>
          </a:p>
          <a:p>
            <a:pPr lvl="1"/>
            <a:r>
              <a:rPr lang="en-US" noProof="0" dirty="0"/>
              <a:t>Spirited debate regarding the strength of each influence continues among researchers</a:t>
            </a:r>
          </a:p>
        </p:txBody>
      </p:sp>
    </p:spTree>
    <p:extLst>
      <p:ext uri="{BB962C8B-B14F-4D97-AF65-F5344CB8AC3E}">
        <p14:creationId xmlns:p14="http://schemas.microsoft.com/office/powerpoint/2010/main" val="3378481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The Importance of Research</a:t>
            </a:r>
            <a:r>
              <a:rPr lang="en-US" sz="1600" noProof="0" dirty="0"/>
              <a:t> 1</a:t>
            </a:r>
          </a:p>
        </p:txBody>
      </p:sp>
      <p:sp>
        <p:nvSpPr>
          <p:cNvPr id="2" name="Content Placeholder 1"/>
          <p:cNvSpPr>
            <a:spLocks noGrp="1"/>
          </p:cNvSpPr>
          <p:nvPr>
            <p:ph idx="1"/>
          </p:nvPr>
        </p:nvSpPr>
        <p:spPr/>
        <p:txBody>
          <a:bodyPr/>
          <a:lstStyle/>
          <a:p>
            <a:pPr eaLnBrk="1" hangingPunct="1">
              <a:defRPr/>
            </a:pPr>
            <a:r>
              <a:rPr lang="en-US" noProof="0" dirty="0"/>
              <a:t>Scientific research is objective, systematic, and testable</a:t>
            </a:r>
          </a:p>
          <a:p>
            <a:pPr eaLnBrk="1" hangingPunct="1">
              <a:defRPr/>
            </a:pPr>
            <a:r>
              <a:rPr lang="en-US" noProof="0" dirty="0"/>
              <a:t>It reduces the likelihood that information will be based on personal beliefs, opinions, and feelings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The Importance of Research</a:t>
            </a:r>
            <a:r>
              <a:rPr lang="en-US" sz="1600" noProof="0" dirty="0"/>
              <a:t> 2</a:t>
            </a:r>
          </a:p>
        </p:txBody>
      </p:sp>
      <p:sp>
        <p:nvSpPr>
          <p:cNvPr id="2" name="Content Placeholder 1"/>
          <p:cNvSpPr>
            <a:spLocks noGrp="1"/>
          </p:cNvSpPr>
          <p:nvPr>
            <p:ph idx="1"/>
          </p:nvPr>
        </p:nvSpPr>
        <p:spPr/>
        <p:txBody>
          <a:bodyPr/>
          <a:lstStyle/>
          <a:p>
            <a:pPr eaLnBrk="1" hangingPunct="1">
              <a:defRPr/>
            </a:pPr>
            <a:r>
              <a:rPr lang="en-US" noProof="0" dirty="0"/>
              <a:t>Scientific research is based on the scientific method</a:t>
            </a:r>
          </a:p>
          <a:p>
            <a:pPr eaLnBrk="1" hangingPunct="1">
              <a:defRPr/>
            </a:pPr>
            <a:r>
              <a:rPr lang="en-US" b="1" noProof="0" dirty="0"/>
              <a:t>Scientific method</a:t>
            </a:r>
            <a:r>
              <a:rPr lang="en-US" noProof="0" dirty="0"/>
              <a:t>:</a:t>
            </a:r>
            <a:r>
              <a:rPr lang="en-US" b="1" noProof="0" dirty="0"/>
              <a:t> </a:t>
            </a:r>
            <a:r>
              <a:rPr lang="en-US" noProof="0" dirty="0"/>
              <a:t>an approach that can be used to obtain accurate information</a:t>
            </a:r>
          </a:p>
          <a:p>
            <a:pPr lvl="1">
              <a:defRPr/>
            </a:pPr>
            <a:r>
              <a:rPr lang="en-US" noProof="0" dirty="0"/>
              <a:t>Conceptualize the problem</a:t>
            </a:r>
          </a:p>
          <a:p>
            <a:pPr lvl="1">
              <a:defRPr/>
            </a:pPr>
            <a:r>
              <a:rPr lang="en-US" noProof="0" dirty="0"/>
              <a:t>Collect data</a:t>
            </a:r>
          </a:p>
          <a:p>
            <a:pPr lvl="1">
              <a:defRPr/>
            </a:pPr>
            <a:r>
              <a:rPr lang="en-US" noProof="0" dirty="0"/>
              <a:t>Draw conclusions</a:t>
            </a:r>
          </a:p>
          <a:p>
            <a:pPr lvl="1">
              <a:defRPr/>
            </a:pPr>
            <a:r>
              <a:rPr lang="en-US" noProof="0" dirty="0"/>
              <a:t>Revise research conclusions and theory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The Importance of Research</a:t>
            </a:r>
            <a:r>
              <a:rPr lang="en-US" sz="1600" noProof="0" dirty="0"/>
              <a:t> 3</a:t>
            </a:r>
          </a:p>
        </p:txBody>
      </p:sp>
      <p:sp>
        <p:nvSpPr>
          <p:cNvPr id="2" name="Content Placeholder 1"/>
          <p:cNvSpPr>
            <a:spLocks noGrp="1"/>
          </p:cNvSpPr>
          <p:nvPr>
            <p:ph idx="1"/>
          </p:nvPr>
        </p:nvSpPr>
        <p:spPr/>
        <p:txBody>
          <a:bodyPr/>
          <a:lstStyle/>
          <a:p>
            <a:pPr eaLnBrk="1" hangingPunct="1">
              <a:defRPr/>
            </a:pPr>
            <a:r>
              <a:rPr lang="en-US" b="1" noProof="0" dirty="0"/>
              <a:t>Theory</a:t>
            </a:r>
            <a:r>
              <a:rPr lang="en-US" noProof="0" dirty="0"/>
              <a:t>: an interrelated, coherent set of ideas that helps to explain and make predictions</a:t>
            </a:r>
          </a:p>
          <a:p>
            <a:pPr eaLnBrk="1" hangingPunct="1">
              <a:defRPr/>
            </a:pPr>
            <a:r>
              <a:rPr lang="en-US" b="1" noProof="0" dirty="0"/>
              <a:t>Hypothesis</a:t>
            </a:r>
            <a:r>
              <a:rPr lang="en-US" noProof="0" dirty="0"/>
              <a:t>: a specific assumption or prediction that can be tested to determine its accuracy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Theories of Child Development: Psychoanalytic Theories</a:t>
            </a:r>
          </a:p>
        </p:txBody>
      </p:sp>
      <p:sp>
        <p:nvSpPr>
          <p:cNvPr id="2" name="Content Placeholder 1"/>
          <p:cNvSpPr>
            <a:spLocks noGrp="1"/>
          </p:cNvSpPr>
          <p:nvPr>
            <p:ph idx="1"/>
          </p:nvPr>
        </p:nvSpPr>
        <p:spPr/>
        <p:txBody>
          <a:bodyPr/>
          <a:lstStyle/>
          <a:p>
            <a:pPr eaLnBrk="1" hangingPunct="1">
              <a:defRPr/>
            </a:pPr>
            <a:r>
              <a:rPr lang="en-US" b="1" noProof="0" dirty="0"/>
              <a:t>Psychoanalytic theories</a:t>
            </a:r>
            <a:r>
              <a:rPr lang="en-US" noProof="0" dirty="0"/>
              <a:t>:</a:t>
            </a:r>
            <a:r>
              <a:rPr lang="en-US" b="1" noProof="0" dirty="0"/>
              <a:t> </a:t>
            </a:r>
            <a:r>
              <a:rPr lang="en-US" noProof="0" dirty="0"/>
              <a:t>theories describing development as primarily unconscious and heavily colored by emotion</a:t>
            </a:r>
          </a:p>
          <a:p>
            <a:pPr lvl="1" eaLnBrk="1" hangingPunct="1">
              <a:defRPr/>
            </a:pPr>
            <a:r>
              <a:rPr lang="en-US" noProof="0" dirty="0"/>
              <a:t>Behavior is merely a surface characteristic</a:t>
            </a:r>
          </a:p>
          <a:p>
            <a:pPr lvl="1" eaLnBrk="1" hangingPunct="1">
              <a:defRPr/>
            </a:pPr>
            <a:r>
              <a:rPr lang="en-US" noProof="0" dirty="0"/>
              <a:t>Symbolic workings of the mind have to be analyzed to understand behavior</a:t>
            </a:r>
          </a:p>
          <a:p>
            <a:pPr lvl="1" eaLnBrk="1" hangingPunct="1">
              <a:defRPr/>
            </a:pPr>
            <a:r>
              <a:rPr lang="en-US" noProof="0" dirty="0"/>
              <a:t>Early experiences with parents are emphasized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59863"/>
            <a:ext cx="5486400" cy="566738"/>
          </a:xfrm>
        </p:spPr>
        <p:txBody>
          <a:bodyPr/>
          <a:lstStyle/>
          <a:p>
            <a:r>
              <a:rPr lang="en-US" noProof="0" dirty="0"/>
              <a:t>Figure 6 </a:t>
            </a:r>
            <a:r>
              <a:rPr lang="en-US" noProof="0" dirty="0">
                <a:solidFill>
                  <a:schemeClr val="tx1"/>
                </a:solidFill>
              </a:rPr>
              <a:t>Freudian Stages</a:t>
            </a:r>
          </a:p>
        </p:txBody>
      </p:sp>
      <p:sp>
        <p:nvSpPr>
          <p:cNvPr id="3" name="Text Placeholder 2">
            <a:extLst>
              <a:ext uri="{FF2B5EF4-FFF2-40B4-BE49-F238E27FC236}">
                <a16:creationId xmlns:a16="http://schemas.microsoft.com/office/drawing/2014/main" id="{5E2CE5FB-38FA-4721-BF6C-7AD3A2188467}"/>
              </a:ext>
            </a:extLst>
          </p:cNvPr>
          <p:cNvSpPr>
            <a:spLocks noGrp="1"/>
          </p:cNvSpPr>
          <p:nvPr>
            <p:ph type="body" sz="half" idx="2"/>
          </p:nvPr>
        </p:nvSpPr>
        <p:spPr>
          <a:xfrm>
            <a:off x="1828800" y="5202801"/>
            <a:ext cx="5486400" cy="609600"/>
          </a:xfrm>
        </p:spPr>
        <p:txBody>
          <a:bodyPr/>
          <a:lstStyle/>
          <a:p>
            <a:r>
              <a:rPr lang="en-US" noProof="0" dirty="0"/>
              <a:t>Because Freud emphasized sexual motivation, his stages of development are known as psychosexual stages. In his view, if the need for pleasure at any stage is either undergratified or overgratified, an individual may become fixated, or locked in, at that stage of development. </a:t>
            </a:r>
          </a:p>
        </p:txBody>
      </p:sp>
      <p:graphicFrame>
        <p:nvGraphicFramePr>
          <p:cNvPr id="8" name="Table">
            <a:extLst>
              <a:ext uri="{FF2B5EF4-FFF2-40B4-BE49-F238E27FC236}">
                <a16:creationId xmlns:a16="http://schemas.microsoft.com/office/drawing/2014/main" id="{7BA9C0BE-FBF8-4CD8-825E-A93AF8027444}"/>
              </a:ext>
            </a:extLst>
          </p:cNvPr>
          <p:cNvGraphicFramePr>
            <a:graphicFrameLocks noGrp="1"/>
          </p:cNvGraphicFramePr>
          <p:nvPr>
            <p:ph sz="quarter" idx="13"/>
            <p:extLst>
              <p:ext uri="{D42A27DB-BD31-4B8C-83A1-F6EECF244321}">
                <p14:modId xmlns:p14="http://schemas.microsoft.com/office/powerpoint/2010/main" val="3304566764"/>
              </p:ext>
            </p:extLst>
          </p:nvPr>
        </p:nvGraphicFramePr>
        <p:xfrm>
          <a:off x="206345" y="2044008"/>
          <a:ext cx="8731310" cy="1831506"/>
        </p:xfrm>
        <a:graphic>
          <a:graphicData uri="http://schemas.openxmlformats.org/drawingml/2006/table">
            <a:tbl>
              <a:tblPr firstRow="1" bandRow="1">
                <a:tableStyleId>{5C22544A-7EE6-4342-B048-85BDC9FD1C3A}</a:tableStyleId>
              </a:tblPr>
              <a:tblGrid>
                <a:gridCol w="1746262">
                  <a:extLst>
                    <a:ext uri="{9D8B030D-6E8A-4147-A177-3AD203B41FA5}">
                      <a16:colId xmlns:a16="http://schemas.microsoft.com/office/drawing/2014/main" val="1277300428"/>
                    </a:ext>
                  </a:extLst>
                </a:gridCol>
                <a:gridCol w="1746262">
                  <a:extLst>
                    <a:ext uri="{9D8B030D-6E8A-4147-A177-3AD203B41FA5}">
                      <a16:colId xmlns:a16="http://schemas.microsoft.com/office/drawing/2014/main" val="1689817681"/>
                    </a:ext>
                  </a:extLst>
                </a:gridCol>
                <a:gridCol w="1746262">
                  <a:extLst>
                    <a:ext uri="{9D8B030D-6E8A-4147-A177-3AD203B41FA5}">
                      <a16:colId xmlns:a16="http://schemas.microsoft.com/office/drawing/2014/main" val="3593215140"/>
                    </a:ext>
                  </a:extLst>
                </a:gridCol>
                <a:gridCol w="1746262">
                  <a:extLst>
                    <a:ext uri="{9D8B030D-6E8A-4147-A177-3AD203B41FA5}">
                      <a16:colId xmlns:a16="http://schemas.microsoft.com/office/drawing/2014/main" val="1964004927"/>
                    </a:ext>
                  </a:extLst>
                </a:gridCol>
                <a:gridCol w="1746262">
                  <a:extLst>
                    <a:ext uri="{9D8B030D-6E8A-4147-A177-3AD203B41FA5}">
                      <a16:colId xmlns:a16="http://schemas.microsoft.com/office/drawing/2014/main" val="2686645524"/>
                    </a:ext>
                  </a:extLst>
                </a:gridCol>
              </a:tblGrid>
              <a:tr h="0">
                <a:tc>
                  <a:txBody>
                    <a:bodyPr/>
                    <a:lstStyle/>
                    <a:p>
                      <a:pPr algn="ctr"/>
                      <a:r>
                        <a:rPr lang="en-US" sz="1400" dirty="0">
                          <a:solidFill>
                            <a:schemeClr val="tx1"/>
                          </a:solidFill>
                        </a:rPr>
                        <a:t>Oral Stage</a:t>
                      </a:r>
                    </a:p>
                  </a:txBody>
                  <a:tcPr marL="112662" marR="112662" marT="56331" marB="56331">
                    <a:lnL w="12700" cmpd="sng">
                      <a:noFill/>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7EBFC4"/>
                    </a:solidFill>
                  </a:tcPr>
                </a:tc>
                <a:tc>
                  <a:txBody>
                    <a:bodyPr/>
                    <a:lstStyle/>
                    <a:p>
                      <a:pPr algn="ctr"/>
                      <a:r>
                        <a:rPr lang="en-US" sz="1400" dirty="0">
                          <a:solidFill>
                            <a:schemeClr val="tx1"/>
                          </a:solidFill>
                        </a:rPr>
                        <a:t>Anal Stage</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F58475"/>
                    </a:solidFill>
                  </a:tcPr>
                </a:tc>
                <a:tc>
                  <a:txBody>
                    <a:bodyPr/>
                    <a:lstStyle/>
                    <a:p>
                      <a:pPr algn="ctr"/>
                      <a:r>
                        <a:rPr lang="en-US" sz="1400" dirty="0">
                          <a:solidFill>
                            <a:schemeClr val="tx1"/>
                          </a:solidFill>
                        </a:rPr>
                        <a:t>Phallic Stage</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EBD06D"/>
                    </a:solidFill>
                  </a:tcPr>
                </a:tc>
                <a:tc>
                  <a:txBody>
                    <a:bodyPr/>
                    <a:lstStyle/>
                    <a:p>
                      <a:pPr algn="ctr"/>
                      <a:r>
                        <a:rPr lang="en-US" sz="1400" dirty="0">
                          <a:solidFill>
                            <a:schemeClr val="tx1"/>
                          </a:solidFill>
                        </a:rPr>
                        <a:t>Latency Stage</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8CB682"/>
                    </a:solidFill>
                  </a:tcPr>
                </a:tc>
                <a:tc>
                  <a:txBody>
                    <a:bodyPr/>
                    <a:lstStyle/>
                    <a:p>
                      <a:pPr algn="ctr"/>
                      <a:r>
                        <a:rPr lang="en-US" sz="1400" dirty="0">
                          <a:solidFill>
                            <a:schemeClr val="tx1"/>
                          </a:solidFill>
                        </a:rPr>
                        <a:t>Genital Stage</a:t>
                      </a:r>
                    </a:p>
                  </a:txBody>
                  <a:tcPr marL="112662" marR="112662" marT="56331" marB="56331">
                    <a:lnL w="762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F99F3F"/>
                    </a:solidFill>
                  </a:tcPr>
                </a:tc>
                <a:extLst>
                  <a:ext uri="{0D108BD9-81ED-4DB2-BD59-A6C34878D82A}">
                    <a16:rowId xmlns:a16="http://schemas.microsoft.com/office/drawing/2014/main" val="775430580"/>
                  </a:ext>
                </a:extLst>
              </a:tr>
              <a:tr h="499541">
                <a:tc>
                  <a:txBody>
                    <a:bodyPr/>
                    <a:lstStyle/>
                    <a:p>
                      <a:r>
                        <a:rPr lang="en-US" sz="1400" dirty="0">
                          <a:solidFill>
                            <a:schemeClr val="tx1"/>
                          </a:solidFill>
                        </a:rPr>
                        <a:t>Infant’s pleasure centers on the mouth.</a:t>
                      </a:r>
                    </a:p>
                  </a:txBody>
                  <a:tcPr marL="112662" marR="112662" marT="56331" marB="56331">
                    <a:lnL w="12700" cmpd="sng">
                      <a:noFill/>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0D8DA"/>
                    </a:solidFill>
                  </a:tcPr>
                </a:tc>
                <a:tc>
                  <a:txBody>
                    <a:bodyPr/>
                    <a:lstStyle/>
                    <a:p>
                      <a:r>
                        <a:rPr lang="en-US" sz="1400" dirty="0">
                          <a:solidFill>
                            <a:schemeClr val="tx1"/>
                          </a:solidFill>
                        </a:rPr>
                        <a:t>Child’s pleasure focuses on the anus.</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8AB9B"/>
                    </a:solidFill>
                  </a:tcPr>
                </a:tc>
                <a:tc>
                  <a:txBody>
                    <a:bodyPr/>
                    <a:lstStyle/>
                    <a:p>
                      <a:r>
                        <a:rPr lang="en-US" sz="1400" dirty="0">
                          <a:solidFill>
                            <a:schemeClr val="tx1"/>
                          </a:solidFill>
                        </a:rPr>
                        <a:t>Child’s pleasure focuses on the genitals.</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F5E6AD"/>
                    </a:solidFill>
                  </a:tcPr>
                </a:tc>
                <a:tc>
                  <a:txBody>
                    <a:bodyPr/>
                    <a:lstStyle/>
                    <a:p>
                      <a:r>
                        <a:rPr lang="en-US" sz="1400" dirty="0">
                          <a:solidFill>
                            <a:schemeClr val="tx1"/>
                          </a:solidFill>
                        </a:rPr>
                        <a:t>Child represses sexual interest and develops social and intellectual skills.</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B8DB99"/>
                    </a:solidFill>
                  </a:tcPr>
                </a:tc>
                <a:tc>
                  <a:txBody>
                    <a:bodyPr/>
                    <a:lstStyle/>
                    <a:p>
                      <a:r>
                        <a:rPr lang="en-US" sz="1400" dirty="0">
                          <a:solidFill>
                            <a:schemeClr val="tx1"/>
                          </a:solidFill>
                        </a:rPr>
                        <a:t>A time of sexual reawakening; source of sexual pleasure becomes someone outside the family.</a:t>
                      </a:r>
                    </a:p>
                  </a:txBody>
                  <a:tcPr marL="112662" marR="112662" marT="56331" marB="56331">
                    <a:lnL w="762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FCBF80"/>
                    </a:solidFill>
                  </a:tcPr>
                </a:tc>
                <a:extLst>
                  <a:ext uri="{0D108BD9-81ED-4DB2-BD59-A6C34878D82A}">
                    <a16:rowId xmlns:a16="http://schemas.microsoft.com/office/drawing/2014/main" val="264585743"/>
                  </a:ext>
                </a:extLst>
              </a:tr>
              <a:tr h="163596">
                <a:tc>
                  <a:txBody>
                    <a:bodyPr/>
                    <a:lstStyle/>
                    <a:p>
                      <a:pPr algn="ctr"/>
                      <a:r>
                        <a:rPr lang="en-US" sz="1400" b="1" dirty="0">
                          <a:solidFill>
                            <a:schemeClr val="tx1"/>
                          </a:solidFill>
                        </a:rPr>
                        <a:t>Birth to 1½ Years</a:t>
                      </a:r>
                    </a:p>
                  </a:txBody>
                  <a:tcPr marL="112662" marR="112662" marT="56331" marB="56331">
                    <a:lnL w="12700" cmpd="sng">
                      <a:noFill/>
                    </a:lnL>
                    <a:lnR w="762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0D8DA"/>
                    </a:solidFill>
                  </a:tcPr>
                </a:tc>
                <a:tc>
                  <a:txBody>
                    <a:bodyPr/>
                    <a:lstStyle/>
                    <a:p>
                      <a:pPr algn="ctr"/>
                      <a:r>
                        <a:rPr lang="en-US" sz="1400" b="1" dirty="0">
                          <a:solidFill>
                            <a:schemeClr val="tx1"/>
                          </a:solidFill>
                        </a:rPr>
                        <a:t>1½ to 3 Years</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8AB9B"/>
                    </a:solidFill>
                  </a:tcPr>
                </a:tc>
                <a:tc>
                  <a:txBody>
                    <a:bodyPr/>
                    <a:lstStyle/>
                    <a:p>
                      <a:pPr algn="ctr"/>
                      <a:r>
                        <a:rPr lang="en-US" sz="1400" b="1" dirty="0">
                          <a:solidFill>
                            <a:schemeClr val="tx1"/>
                          </a:solidFill>
                        </a:rPr>
                        <a:t>3 to 6 Years</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5E6AD"/>
                    </a:solidFill>
                  </a:tcPr>
                </a:tc>
                <a:tc>
                  <a:txBody>
                    <a:bodyPr/>
                    <a:lstStyle/>
                    <a:p>
                      <a:pPr algn="ctr"/>
                      <a:r>
                        <a:rPr lang="en-US" sz="1400" b="1" dirty="0">
                          <a:solidFill>
                            <a:schemeClr val="tx1"/>
                          </a:solidFill>
                        </a:rPr>
                        <a:t>6 Years to Puberty</a:t>
                      </a:r>
                    </a:p>
                  </a:txBody>
                  <a:tcPr marL="112662" marR="112662" marT="56331" marB="56331">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B8DB99"/>
                    </a:solidFill>
                  </a:tcPr>
                </a:tc>
                <a:tc>
                  <a:txBody>
                    <a:bodyPr/>
                    <a:lstStyle/>
                    <a:p>
                      <a:pPr algn="ctr"/>
                      <a:r>
                        <a:rPr lang="en-US" sz="1400" b="1" dirty="0">
                          <a:solidFill>
                            <a:schemeClr val="tx1"/>
                          </a:solidFill>
                        </a:rPr>
                        <a:t>Puberty Onward</a:t>
                      </a:r>
                    </a:p>
                  </a:txBody>
                  <a:tcPr marL="112662" marR="112662" marT="56331" marB="56331">
                    <a:lnL w="762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CBF80"/>
                    </a:solidFill>
                  </a:tcPr>
                </a:tc>
                <a:extLst>
                  <a:ext uri="{0D108BD9-81ED-4DB2-BD59-A6C34878D82A}">
                    <a16:rowId xmlns:a16="http://schemas.microsoft.com/office/drawing/2014/main" val="2426858975"/>
                  </a:ext>
                </a:extLst>
              </a:tr>
            </a:tbl>
          </a:graphicData>
        </a:graphic>
      </p:graphicFrame>
    </p:spTree>
    <p:extLst>
      <p:ext uri="{BB962C8B-B14F-4D97-AF65-F5344CB8AC3E}">
        <p14:creationId xmlns:p14="http://schemas.microsoft.com/office/powerpoint/2010/main" val="3795078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4548"/>
            <a:ext cx="4498258" cy="566738"/>
          </a:xfrm>
        </p:spPr>
        <p:txBody>
          <a:bodyPr/>
          <a:lstStyle/>
          <a:p>
            <a:r>
              <a:rPr lang="en-US" noProof="0" dirty="0"/>
              <a:t>Figure 7 </a:t>
            </a:r>
            <a:br>
              <a:rPr lang="en-US" noProof="0" dirty="0"/>
            </a:br>
            <a:r>
              <a:rPr lang="en-US" noProof="0" dirty="0">
                <a:solidFill>
                  <a:schemeClr val="tx1"/>
                </a:solidFill>
              </a:rPr>
              <a:t>Erikson’s Eight Life-Span Stages</a:t>
            </a:r>
          </a:p>
        </p:txBody>
      </p:sp>
      <p:sp>
        <p:nvSpPr>
          <p:cNvPr id="3" name="Text Placeholder 2">
            <a:extLst>
              <a:ext uri="{FF2B5EF4-FFF2-40B4-BE49-F238E27FC236}">
                <a16:creationId xmlns:a16="http://schemas.microsoft.com/office/drawing/2014/main" id="{6B8DBA5E-651B-4D74-8100-DDA6D3006921}"/>
              </a:ext>
            </a:extLst>
          </p:cNvPr>
          <p:cNvSpPr>
            <a:spLocks noGrp="1"/>
          </p:cNvSpPr>
          <p:nvPr>
            <p:ph type="body" sz="half" idx="2"/>
          </p:nvPr>
        </p:nvSpPr>
        <p:spPr>
          <a:xfrm>
            <a:off x="457200" y="5807486"/>
            <a:ext cx="4498258" cy="609600"/>
          </a:xfrm>
        </p:spPr>
        <p:txBody>
          <a:bodyPr/>
          <a:lstStyle/>
          <a:p>
            <a:r>
              <a:rPr lang="en-US" noProof="0" dirty="0"/>
              <a:t>Like Freud, Erikson proposed that individuals go through distinct, universal stages of development. </a:t>
            </a:r>
          </a:p>
        </p:txBody>
      </p:sp>
      <p:sp>
        <p:nvSpPr>
          <p:cNvPr id="6" name="Text Placeholder 5" hidden="1">
            <a:extLst>
              <a:ext uri="{FF2B5EF4-FFF2-40B4-BE49-F238E27FC236}">
                <a16:creationId xmlns:a16="http://schemas.microsoft.com/office/drawing/2014/main" id="{8DDB684C-AD5A-4474-B51B-873B0C1E4437}"/>
              </a:ext>
            </a:extLst>
          </p:cNvPr>
          <p:cNvSpPr>
            <a:spLocks noGrp="1"/>
          </p:cNvSpPr>
          <p:nvPr>
            <p:ph type="body" sz="quarter" idx="11"/>
          </p:nvPr>
        </p:nvSpPr>
        <p:spPr/>
        <p:txBody>
          <a:bodyPr/>
          <a:lstStyle/>
          <a:p>
            <a:endParaRPr lang="en-US" dirty="0"/>
          </a:p>
        </p:txBody>
      </p:sp>
      <p:graphicFrame>
        <p:nvGraphicFramePr>
          <p:cNvPr id="8" name="Table">
            <a:extLst>
              <a:ext uri="{FF2B5EF4-FFF2-40B4-BE49-F238E27FC236}">
                <a16:creationId xmlns:a16="http://schemas.microsoft.com/office/drawing/2014/main" id="{F40C0BD3-765E-433A-8062-9F8812F3DA8C}"/>
              </a:ext>
            </a:extLst>
          </p:cNvPr>
          <p:cNvGraphicFramePr>
            <a:graphicFrameLocks noGrp="1"/>
          </p:cNvGraphicFramePr>
          <p:nvPr>
            <p:ph sz="quarter" idx="13"/>
            <p:extLst>
              <p:ext uri="{D42A27DB-BD31-4B8C-83A1-F6EECF244321}">
                <p14:modId xmlns:p14="http://schemas.microsoft.com/office/powerpoint/2010/main" val="2768277133"/>
              </p:ext>
            </p:extLst>
          </p:nvPr>
        </p:nvGraphicFramePr>
        <p:xfrm>
          <a:off x="5220924" y="228600"/>
          <a:ext cx="3410566" cy="6248400"/>
        </p:xfrm>
        <a:graphic>
          <a:graphicData uri="http://schemas.openxmlformats.org/drawingml/2006/table">
            <a:tbl>
              <a:tblPr firstRow="1" bandRow="1">
                <a:tableStyleId>{5C22544A-7EE6-4342-B048-85BDC9FD1C3A}</a:tableStyleId>
              </a:tblPr>
              <a:tblGrid>
                <a:gridCol w="1705283">
                  <a:extLst>
                    <a:ext uri="{9D8B030D-6E8A-4147-A177-3AD203B41FA5}">
                      <a16:colId xmlns:a16="http://schemas.microsoft.com/office/drawing/2014/main" val="1638182987"/>
                    </a:ext>
                  </a:extLst>
                </a:gridCol>
                <a:gridCol w="1705283">
                  <a:extLst>
                    <a:ext uri="{9D8B030D-6E8A-4147-A177-3AD203B41FA5}">
                      <a16:colId xmlns:a16="http://schemas.microsoft.com/office/drawing/2014/main" val="1136676847"/>
                    </a:ext>
                  </a:extLst>
                </a:gridCol>
              </a:tblGrid>
              <a:tr h="133216">
                <a:tc>
                  <a:txBody>
                    <a:bodyPr/>
                    <a:lstStyle/>
                    <a:p>
                      <a:r>
                        <a:rPr lang="en-US" sz="1400" dirty="0">
                          <a:solidFill>
                            <a:schemeClr val="tx1"/>
                          </a:solidFill>
                        </a:rPr>
                        <a:t>Erikson’s </a:t>
                      </a:r>
                      <a:br>
                        <a:rPr lang="en-US" sz="1400" dirty="0">
                          <a:solidFill>
                            <a:schemeClr val="tx1"/>
                          </a:solidFill>
                        </a:rPr>
                      </a:br>
                      <a:r>
                        <a:rPr lang="en-US" sz="1400" dirty="0">
                          <a:solidFill>
                            <a:schemeClr val="tx1"/>
                          </a:solidFill>
                        </a:rPr>
                        <a:t>Stages</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tc>
                  <a:txBody>
                    <a:bodyPr/>
                    <a:lstStyle/>
                    <a:p>
                      <a:r>
                        <a:rPr lang="en-US" sz="1400" dirty="0">
                          <a:solidFill>
                            <a:schemeClr val="tx1"/>
                          </a:solidFill>
                        </a:rPr>
                        <a:t>Developmental Period</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247548461"/>
                  </a:ext>
                </a:extLst>
              </a:tr>
              <a:tr h="0">
                <a:tc>
                  <a:txBody>
                    <a:bodyPr/>
                    <a:lstStyle/>
                    <a:p>
                      <a:r>
                        <a:rPr lang="en-US" sz="1400" b="1" dirty="0">
                          <a:solidFill>
                            <a:schemeClr val="tx1"/>
                          </a:solidFill>
                        </a:rPr>
                        <a:t>Integrity versus despair</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AA958"/>
                    </a:solidFill>
                  </a:tcPr>
                </a:tc>
                <a:tc>
                  <a:txBody>
                    <a:bodyPr/>
                    <a:lstStyle/>
                    <a:p>
                      <a:r>
                        <a:rPr lang="en-US" sz="1400" dirty="0">
                          <a:solidFill>
                            <a:schemeClr val="tx1"/>
                          </a:solidFill>
                        </a:rPr>
                        <a:t>Late adulthood (60s onward)</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DCF9E"/>
                    </a:solidFill>
                  </a:tcPr>
                </a:tc>
                <a:extLst>
                  <a:ext uri="{0D108BD9-81ED-4DB2-BD59-A6C34878D82A}">
                    <a16:rowId xmlns:a16="http://schemas.microsoft.com/office/drawing/2014/main" val="2783220056"/>
                  </a:ext>
                </a:extLst>
              </a:tr>
              <a:tr h="0">
                <a:tc>
                  <a:txBody>
                    <a:bodyPr/>
                    <a:lstStyle/>
                    <a:p>
                      <a:r>
                        <a:rPr lang="en-US" sz="1400" b="1" dirty="0">
                          <a:solidFill>
                            <a:schemeClr val="tx1"/>
                          </a:solidFill>
                        </a:rPr>
                        <a:t>Generativity versus stagnation</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2C9CE"/>
                    </a:solidFill>
                  </a:tcPr>
                </a:tc>
                <a:tc>
                  <a:txBody>
                    <a:bodyPr/>
                    <a:lstStyle/>
                    <a:p>
                      <a:r>
                        <a:rPr lang="en-US" sz="1400" dirty="0">
                          <a:solidFill>
                            <a:schemeClr val="tx1"/>
                          </a:solidFill>
                        </a:rPr>
                        <a:t>Middle adulthood (40s, 50s)</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9DCE0"/>
                    </a:solidFill>
                  </a:tcPr>
                </a:tc>
                <a:extLst>
                  <a:ext uri="{0D108BD9-81ED-4DB2-BD59-A6C34878D82A}">
                    <a16:rowId xmlns:a16="http://schemas.microsoft.com/office/drawing/2014/main" val="577132227"/>
                  </a:ext>
                </a:extLst>
              </a:tr>
              <a:tr h="0">
                <a:tc>
                  <a:txBody>
                    <a:bodyPr/>
                    <a:lstStyle/>
                    <a:p>
                      <a:r>
                        <a:rPr lang="en-US" sz="1400" b="1" dirty="0">
                          <a:solidFill>
                            <a:schemeClr val="tx1"/>
                          </a:solidFill>
                        </a:rPr>
                        <a:t>Intimacy versus isolation</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ACD589"/>
                    </a:solidFill>
                  </a:tcPr>
                </a:tc>
                <a:tc>
                  <a:txBody>
                    <a:bodyPr/>
                    <a:lstStyle/>
                    <a:p>
                      <a:r>
                        <a:rPr lang="en-US" sz="1400" dirty="0">
                          <a:solidFill>
                            <a:schemeClr val="tx1"/>
                          </a:solidFill>
                        </a:rPr>
                        <a:t>Early adulthood (20s, 30s)</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8E3B0"/>
                    </a:solidFill>
                  </a:tcPr>
                </a:tc>
                <a:extLst>
                  <a:ext uri="{0D108BD9-81ED-4DB2-BD59-A6C34878D82A}">
                    <a16:rowId xmlns:a16="http://schemas.microsoft.com/office/drawing/2014/main" val="2553335444"/>
                  </a:ext>
                </a:extLst>
              </a:tr>
              <a:tr h="0">
                <a:tc>
                  <a:txBody>
                    <a:bodyPr/>
                    <a:lstStyle/>
                    <a:p>
                      <a:r>
                        <a:rPr lang="en-US" sz="1400" b="1" dirty="0">
                          <a:solidFill>
                            <a:schemeClr val="tx1"/>
                          </a:solidFill>
                        </a:rPr>
                        <a:t>Identity versus identity confusion</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0DA85"/>
                    </a:solidFill>
                  </a:tcPr>
                </a:tc>
                <a:tc>
                  <a:txBody>
                    <a:bodyPr/>
                    <a:lstStyle/>
                    <a:p>
                      <a:r>
                        <a:rPr lang="en-US" sz="1400" dirty="0">
                          <a:solidFill>
                            <a:schemeClr val="tx1"/>
                          </a:solidFill>
                        </a:rPr>
                        <a:t>Adolescence (10 to 20 years)</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5E8B3"/>
                    </a:solidFill>
                  </a:tcPr>
                </a:tc>
                <a:extLst>
                  <a:ext uri="{0D108BD9-81ED-4DB2-BD59-A6C34878D82A}">
                    <a16:rowId xmlns:a16="http://schemas.microsoft.com/office/drawing/2014/main" val="1260444204"/>
                  </a:ext>
                </a:extLst>
              </a:tr>
              <a:tr h="0">
                <a:tc>
                  <a:txBody>
                    <a:bodyPr/>
                    <a:lstStyle/>
                    <a:p>
                      <a:r>
                        <a:rPr lang="en-US" sz="1400" b="1" dirty="0">
                          <a:solidFill>
                            <a:schemeClr val="tx1"/>
                          </a:solidFill>
                        </a:rPr>
                        <a:t>Industry versus inferiority</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6B27E"/>
                    </a:solidFill>
                  </a:tcPr>
                </a:tc>
                <a:tc>
                  <a:txBody>
                    <a:bodyPr/>
                    <a:lstStyle/>
                    <a:p>
                      <a:r>
                        <a:rPr lang="en-US" sz="1400" dirty="0">
                          <a:solidFill>
                            <a:schemeClr val="tx1"/>
                          </a:solidFill>
                        </a:rPr>
                        <a:t>Middle and late childhood (elementary school years, 6 years to puberty)</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FC69E"/>
                    </a:solidFill>
                  </a:tcPr>
                </a:tc>
                <a:extLst>
                  <a:ext uri="{0D108BD9-81ED-4DB2-BD59-A6C34878D82A}">
                    <a16:rowId xmlns:a16="http://schemas.microsoft.com/office/drawing/2014/main" val="2275397093"/>
                  </a:ext>
                </a:extLst>
              </a:tr>
              <a:tr h="0">
                <a:tc>
                  <a:txBody>
                    <a:bodyPr/>
                    <a:lstStyle/>
                    <a:p>
                      <a:r>
                        <a:rPr lang="en-US" sz="1400" b="1" dirty="0">
                          <a:solidFill>
                            <a:schemeClr val="tx1"/>
                          </a:solidFill>
                        </a:rPr>
                        <a:t>Initiative versus guilt</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2B0CC"/>
                    </a:solidFill>
                  </a:tcPr>
                </a:tc>
                <a:tc>
                  <a:txBody>
                    <a:bodyPr/>
                    <a:lstStyle/>
                    <a:p>
                      <a:r>
                        <a:rPr lang="en-US" sz="1400" dirty="0">
                          <a:solidFill>
                            <a:schemeClr val="tx1"/>
                          </a:solidFill>
                        </a:rPr>
                        <a:t>Early childhood (preschool years, 3 to 5 years)</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C2D3E5"/>
                    </a:solidFill>
                  </a:tcPr>
                </a:tc>
                <a:extLst>
                  <a:ext uri="{0D108BD9-81ED-4DB2-BD59-A6C34878D82A}">
                    <a16:rowId xmlns:a16="http://schemas.microsoft.com/office/drawing/2014/main" val="2714961899"/>
                  </a:ext>
                </a:extLst>
              </a:tr>
              <a:tr h="0">
                <a:tc>
                  <a:txBody>
                    <a:bodyPr/>
                    <a:lstStyle/>
                    <a:p>
                      <a:r>
                        <a:rPr lang="en-US" sz="1400" b="1" dirty="0">
                          <a:solidFill>
                            <a:schemeClr val="tx1"/>
                          </a:solidFill>
                        </a:rPr>
                        <a:t>Autonomy versus shame and doubt</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BF91AB"/>
                    </a:solidFill>
                  </a:tcPr>
                </a:tc>
                <a:tc>
                  <a:txBody>
                    <a:bodyPr/>
                    <a:lstStyle/>
                    <a:p>
                      <a:r>
                        <a:rPr lang="en-US" sz="1400" dirty="0">
                          <a:solidFill>
                            <a:schemeClr val="tx1"/>
                          </a:solidFill>
                        </a:rPr>
                        <a:t>Infancy (1 to 3 years)</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8BCCB"/>
                    </a:solidFill>
                  </a:tcPr>
                </a:tc>
                <a:extLst>
                  <a:ext uri="{0D108BD9-81ED-4DB2-BD59-A6C34878D82A}">
                    <a16:rowId xmlns:a16="http://schemas.microsoft.com/office/drawing/2014/main" val="122807529"/>
                  </a:ext>
                </a:extLst>
              </a:tr>
              <a:tr h="0">
                <a:tc>
                  <a:txBody>
                    <a:bodyPr/>
                    <a:lstStyle/>
                    <a:p>
                      <a:r>
                        <a:rPr lang="en-US" sz="1400" b="1" dirty="0">
                          <a:solidFill>
                            <a:schemeClr val="tx1"/>
                          </a:solidFill>
                        </a:rPr>
                        <a:t>Trust versus mistrust</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0D9A2"/>
                    </a:solidFill>
                  </a:tcPr>
                </a:tc>
                <a:tc>
                  <a:txBody>
                    <a:bodyPr/>
                    <a:lstStyle/>
                    <a:p>
                      <a:r>
                        <a:rPr lang="en-US" sz="1400" dirty="0">
                          <a:solidFill>
                            <a:schemeClr val="tx1"/>
                          </a:solidFill>
                        </a:rPr>
                        <a:t>Infancy (first year)</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BE7C2"/>
                    </a:solidFill>
                  </a:tcPr>
                </a:tc>
                <a:extLst>
                  <a:ext uri="{0D108BD9-81ED-4DB2-BD59-A6C34878D82A}">
                    <a16:rowId xmlns:a16="http://schemas.microsoft.com/office/drawing/2014/main" val="1395136371"/>
                  </a:ext>
                </a:extLst>
              </a:tr>
            </a:tbl>
          </a:graphicData>
        </a:graphic>
      </p:graphicFrame>
    </p:spTree>
    <p:extLst>
      <p:ext uri="{BB962C8B-B14F-4D97-AF65-F5344CB8AC3E}">
        <p14:creationId xmlns:p14="http://schemas.microsoft.com/office/powerpoint/2010/main" val="264005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7584" y="228600"/>
            <a:ext cx="7488832" cy="1069848"/>
          </a:xfrm>
        </p:spPr>
        <p:txBody>
          <a:bodyPr/>
          <a:lstStyle/>
          <a:p>
            <a:pPr eaLnBrk="1" hangingPunct="1">
              <a:defRPr/>
            </a:pPr>
            <a:r>
              <a:rPr lang="en-US" noProof="0" dirty="0"/>
              <a:t>Evaluating the Psychoanalytic Theories</a:t>
            </a:r>
            <a:r>
              <a:rPr lang="en-US" sz="1600" noProof="0" dirty="0"/>
              <a:t> 1</a:t>
            </a:r>
          </a:p>
        </p:txBody>
      </p:sp>
      <p:sp>
        <p:nvSpPr>
          <p:cNvPr id="2" name="Content Placeholder 1"/>
          <p:cNvSpPr>
            <a:spLocks noGrp="1"/>
          </p:cNvSpPr>
          <p:nvPr>
            <p:ph idx="1"/>
          </p:nvPr>
        </p:nvSpPr>
        <p:spPr/>
        <p:txBody>
          <a:bodyPr>
            <a:normAutofit/>
          </a:bodyPr>
          <a:lstStyle/>
          <a:p>
            <a:pPr eaLnBrk="1" hangingPunct="1">
              <a:defRPr/>
            </a:pPr>
            <a:r>
              <a:rPr lang="en-US" noProof="0" dirty="0"/>
              <a:t>Contributions of psychoanalytic theories:</a:t>
            </a:r>
          </a:p>
          <a:p>
            <a:pPr lvl="1" eaLnBrk="1" hangingPunct="1">
              <a:defRPr/>
            </a:pPr>
            <a:r>
              <a:rPr lang="en-US" noProof="0" dirty="0"/>
              <a:t>Early experiences play an important part in development</a:t>
            </a:r>
          </a:p>
          <a:p>
            <a:pPr lvl="1" eaLnBrk="1" hangingPunct="1">
              <a:defRPr/>
            </a:pPr>
            <a:r>
              <a:rPr lang="en-US" noProof="0" dirty="0"/>
              <a:t>Family relationships are a central aspect of development</a:t>
            </a:r>
          </a:p>
          <a:p>
            <a:pPr lvl="1" eaLnBrk="1" hangingPunct="1">
              <a:defRPr/>
            </a:pPr>
            <a:r>
              <a:rPr lang="en-US" noProof="0" dirty="0"/>
              <a:t>Personality can be better understood if it is examined developmentally</a:t>
            </a:r>
          </a:p>
          <a:p>
            <a:pPr lvl="1" eaLnBrk="1" hangingPunct="1">
              <a:defRPr/>
            </a:pPr>
            <a:r>
              <a:rPr lang="en-US" noProof="0" dirty="0"/>
              <a:t>Activities of the mind are not entirely conscious—unconscious aspects need to be considered</a:t>
            </a:r>
          </a:p>
          <a:p>
            <a:pPr lvl="1" eaLnBrk="1" hangingPunct="1">
              <a:defRPr/>
            </a:pPr>
            <a:r>
              <a:rPr lang="en-US" noProof="0" dirty="0"/>
              <a:t>In Erikson’s theory, changes take place in adulthood as well as in childhood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7584" y="228600"/>
            <a:ext cx="7488832" cy="1069848"/>
          </a:xfrm>
        </p:spPr>
        <p:txBody>
          <a:bodyPr/>
          <a:lstStyle/>
          <a:p>
            <a:pPr eaLnBrk="1" hangingPunct="1">
              <a:defRPr/>
            </a:pPr>
            <a:r>
              <a:rPr lang="en-US" noProof="0" dirty="0"/>
              <a:t>Evaluating the Psychoanalytic Theories</a:t>
            </a:r>
            <a:r>
              <a:rPr lang="en-US" sz="1600" noProof="0" dirty="0"/>
              <a:t> 2</a:t>
            </a:r>
          </a:p>
        </p:txBody>
      </p:sp>
      <p:sp>
        <p:nvSpPr>
          <p:cNvPr id="2" name="Content Placeholder 1"/>
          <p:cNvSpPr>
            <a:spLocks noGrp="1"/>
          </p:cNvSpPr>
          <p:nvPr>
            <p:ph idx="1"/>
          </p:nvPr>
        </p:nvSpPr>
        <p:spPr/>
        <p:txBody>
          <a:bodyPr>
            <a:normAutofit/>
          </a:bodyPr>
          <a:lstStyle/>
          <a:p>
            <a:pPr eaLnBrk="1" hangingPunct="1">
              <a:defRPr/>
            </a:pPr>
            <a:r>
              <a:rPr lang="en-US" noProof="0" dirty="0"/>
              <a:t>Criticisms:</a:t>
            </a:r>
          </a:p>
          <a:p>
            <a:pPr lvl="1" eaLnBrk="1" hangingPunct="1">
              <a:defRPr/>
            </a:pPr>
            <a:r>
              <a:rPr lang="en-US" noProof="0" dirty="0"/>
              <a:t>Main concepts are difficult to test scientifically</a:t>
            </a:r>
          </a:p>
          <a:p>
            <a:pPr lvl="1" eaLnBrk="1" hangingPunct="1">
              <a:defRPr/>
            </a:pPr>
            <a:r>
              <a:rPr lang="en-US" noProof="0" dirty="0"/>
              <a:t>Much of the data used to support these theories come from individuals’ reconstruction of the past and are of unknown accuracy</a:t>
            </a:r>
          </a:p>
          <a:p>
            <a:pPr lvl="1" eaLnBrk="1" hangingPunct="1">
              <a:defRPr/>
            </a:pPr>
            <a:r>
              <a:rPr lang="en-US" noProof="0" dirty="0"/>
              <a:t>Sexual underpinnings of development are given too much importance</a:t>
            </a:r>
          </a:p>
          <a:p>
            <a:pPr lvl="1" eaLnBrk="1" hangingPunct="1">
              <a:defRPr/>
            </a:pPr>
            <a:r>
              <a:rPr lang="en-US" noProof="0" dirty="0"/>
              <a:t>Unconscious mind is given too much credit for influencing development</a:t>
            </a:r>
          </a:p>
          <a:p>
            <a:pPr lvl="1" eaLnBrk="1" hangingPunct="1">
              <a:defRPr/>
            </a:pPr>
            <a:r>
              <a:rPr lang="en-US" noProof="0" dirty="0"/>
              <a:t>Psychoanalytic theories present an image of humans that is too negative and are culture- and gender-biased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DAFDF-24B4-46C0-A816-7C786A2CE1F8}"/>
              </a:ext>
            </a:extLst>
          </p:cNvPr>
          <p:cNvSpPr>
            <a:spLocks noGrp="1"/>
          </p:cNvSpPr>
          <p:nvPr>
            <p:ph type="title"/>
          </p:nvPr>
        </p:nvSpPr>
        <p:spPr/>
        <p:txBody>
          <a:bodyPr/>
          <a:lstStyle/>
          <a:p>
            <a:r>
              <a:rPr lang="en-US" noProof="0" dirty="0"/>
              <a:t>Theories of Child Development: Cognitive Theories</a:t>
            </a:r>
          </a:p>
        </p:txBody>
      </p:sp>
      <p:sp>
        <p:nvSpPr>
          <p:cNvPr id="3" name="Content Placeholder 2">
            <a:extLst>
              <a:ext uri="{FF2B5EF4-FFF2-40B4-BE49-F238E27FC236}">
                <a16:creationId xmlns:a16="http://schemas.microsoft.com/office/drawing/2014/main" id="{B5AB128D-C37C-4E8D-A250-CFCA12F67F3D}"/>
              </a:ext>
            </a:extLst>
          </p:cNvPr>
          <p:cNvSpPr>
            <a:spLocks noGrp="1"/>
          </p:cNvSpPr>
          <p:nvPr>
            <p:ph idx="1"/>
          </p:nvPr>
        </p:nvSpPr>
        <p:spPr/>
        <p:txBody>
          <a:bodyPr/>
          <a:lstStyle/>
          <a:p>
            <a:r>
              <a:rPr lang="en-US" noProof="0" dirty="0"/>
              <a:t>Cognitive theories emphasize conscious thoughts</a:t>
            </a:r>
          </a:p>
          <a:p>
            <a:r>
              <a:rPr lang="en-US" b="1" noProof="0" dirty="0"/>
              <a:t>Piaget’s theory</a:t>
            </a:r>
            <a:r>
              <a:rPr lang="en-US" noProof="0" dirty="0"/>
              <a:t>: children actively construct their understanding of the world and go through four stages of cognitive development</a:t>
            </a:r>
          </a:p>
        </p:txBody>
      </p:sp>
    </p:spTree>
    <p:extLst>
      <p:ext uri="{BB962C8B-B14F-4D97-AF65-F5344CB8AC3E}">
        <p14:creationId xmlns:p14="http://schemas.microsoft.com/office/powerpoint/2010/main" val="1568270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516" y="5408017"/>
            <a:ext cx="4850969" cy="566738"/>
          </a:xfrm>
        </p:spPr>
        <p:txBody>
          <a:bodyPr/>
          <a:lstStyle/>
          <a:p>
            <a:r>
              <a:rPr lang="en-US" noProof="0" dirty="0"/>
              <a:t>Figure 8 </a:t>
            </a:r>
            <a:r>
              <a:rPr lang="en-US" noProof="0" dirty="0">
                <a:solidFill>
                  <a:schemeClr val="tx1"/>
                </a:solidFill>
              </a:rPr>
              <a:t>Piaget’s Four Stages of Cognitive Development</a:t>
            </a:r>
          </a:p>
        </p:txBody>
      </p:sp>
      <p:sp>
        <p:nvSpPr>
          <p:cNvPr id="3" name="Text Placeholder 2">
            <a:extLst>
              <a:ext uri="{FF2B5EF4-FFF2-40B4-BE49-F238E27FC236}">
                <a16:creationId xmlns:a16="http://schemas.microsoft.com/office/drawing/2014/main" id="{73A00C4A-F9D0-419B-AFFD-9F5DB331ACFD}"/>
              </a:ext>
            </a:extLst>
          </p:cNvPr>
          <p:cNvSpPr>
            <a:spLocks noGrp="1"/>
          </p:cNvSpPr>
          <p:nvPr>
            <p:ph type="body" sz="half" idx="2"/>
          </p:nvPr>
        </p:nvSpPr>
        <p:spPr>
          <a:xfrm>
            <a:off x="2146516" y="6050955"/>
            <a:ext cx="4850969" cy="609600"/>
          </a:xfrm>
        </p:spPr>
        <p:txBody>
          <a:bodyPr/>
          <a:lstStyle/>
          <a:p>
            <a:r>
              <a:rPr lang="en-US" noProof="0" dirty="0"/>
              <a:t>According to Piaget, how a child thinks—not how much the child knows—determines the child’s stage of cognitive development.</a:t>
            </a:r>
          </a:p>
        </p:txBody>
      </p:sp>
      <p:graphicFrame>
        <p:nvGraphicFramePr>
          <p:cNvPr id="13" name="Table">
            <a:extLst>
              <a:ext uri="{FF2B5EF4-FFF2-40B4-BE49-F238E27FC236}">
                <a16:creationId xmlns:a16="http://schemas.microsoft.com/office/drawing/2014/main" id="{7FF0B4C4-193F-44C6-98AF-4789A7E8DE3D}"/>
              </a:ext>
            </a:extLst>
          </p:cNvPr>
          <p:cNvGraphicFramePr>
            <a:graphicFrameLocks noGrp="1"/>
          </p:cNvGraphicFramePr>
          <p:nvPr>
            <p:ph sz="quarter" idx="13"/>
            <p:extLst>
              <p:ext uri="{D42A27DB-BD31-4B8C-83A1-F6EECF244321}">
                <p14:modId xmlns:p14="http://schemas.microsoft.com/office/powerpoint/2010/main" val="980838231"/>
              </p:ext>
            </p:extLst>
          </p:nvPr>
        </p:nvGraphicFramePr>
        <p:xfrm>
          <a:off x="309966" y="1936086"/>
          <a:ext cx="8524068" cy="3261360"/>
        </p:xfrm>
        <a:graphic>
          <a:graphicData uri="http://schemas.openxmlformats.org/drawingml/2006/table">
            <a:tbl>
              <a:tblPr firstRow="1" bandRow="1">
                <a:tableStyleId>{5C22544A-7EE6-4342-B048-85BDC9FD1C3A}</a:tableStyleId>
              </a:tblPr>
              <a:tblGrid>
                <a:gridCol w="2131017">
                  <a:extLst>
                    <a:ext uri="{9D8B030D-6E8A-4147-A177-3AD203B41FA5}">
                      <a16:colId xmlns:a16="http://schemas.microsoft.com/office/drawing/2014/main" val="4198716770"/>
                    </a:ext>
                  </a:extLst>
                </a:gridCol>
                <a:gridCol w="2131017">
                  <a:extLst>
                    <a:ext uri="{9D8B030D-6E8A-4147-A177-3AD203B41FA5}">
                      <a16:colId xmlns:a16="http://schemas.microsoft.com/office/drawing/2014/main" val="1808924022"/>
                    </a:ext>
                  </a:extLst>
                </a:gridCol>
                <a:gridCol w="2131017">
                  <a:extLst>
                    <a:ext uri="{9D8B030D-6E8A-4147-A177-3AD203B41FA5}">
                      <a16:colId xmlns:a16="http://schemas.microsoft.com/office/drawing/2014/main" val="1823448085"/>
                    </a:ext>
                  </a:extLst>
                </a:gridCol>
                <a:gridCol w="2131017">
                  <a:extLst>
                    <a:ext uri="{9D8B030D-6E8A-4147-A177-3AD203B41FA5}">
                      <a16:colId xmlns:a16="http://schemas.microsoft.com/office/drawing/2014/main" val="2314685420"/>
                    </a:ext>
                  </a:extLst>
                </a:gridCol>
              </a:tblGrid>
              <a:tr h="328364">
                <a:tc>
                  <a:txBody>
                    <a:bodyPr/>
                    <a:lstStyle/>
                    <a:p>
                      <a:pPr algn="ctr"/>
                      <a:r>
                        <a:rPr lang="en-US" sz="1400" dirty="0">
                          <a:solidFill>
                            <a:schemeClr val="tx1"/>
                          </a:solidFill>
                        </a:rPr>
                        <a:t>Sensorimotor </a:t>
                      </a:r>
                      <a:br>
                        <a:rPr lang="en-US" sz="1400" dirty="0">
                          <a:solidFill>
                            <a:schemeClr val="tx1"/>
                          </a:solidFill>
                        </a:rPr>
                      </a:br>
                      <a:r>
                        <a:rPr lang="en-US" sz="1400" dirty="0">
                          <a:solidFill>
                            <a:schemeClr val="tx1"/>
                          </a:solidFill>
                        </a:rPr>
                        <a:t>Stage</a:t>
                      </a:r>
                    </a:p>
                  </a:txBody>
                  <a:tcPr>
                    <a:lnL w="12700" cmpd="sng">
                      <a:noFill/>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D8B9CB"/>
                    </a:solidFill>
                  </a:tcPr>
                </a:tc>
                <a:tc>
                  <a:txBody>
                    <a:bodyPr/>
                    <a:lstStyle/>
                    <a:p>
                      <a:pPr algn="ctr"/>
                      <a:r>
                        <a:rPr lang="en-US" sz="1400" dirty="0">
                          <a:solidFill>
                            <a:schemeClr val="tx1"/>
                          </a:solidFill>
                        </a:rPr>
                        <a:t> Preoperational </a:t>
                      </a:r>
                      <a:br>
                        <a:rPr lang="en-US" sz="1400" dirty="0">
                          <a:solidFill>
                            <a:schemeClr val="tx1"/>
                          </a:solidFill>
                        </a:rPr>
                      </a:br>
                      <a:r>
                        <a:rPr lang="en-US" sz="1400" dirty="0">
                          <a:solidFill>
                            <a:schemeClr val="tx1"/>
                          </a:solidFill>
                        </a:rPr>
                        <a:t>Stage</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A5D2D5"/>
                    </a:solidFill>
                  </a:tcPr>
                </a:tc>
                <a:tc>
                  <a:txBody>
                    <a:bodyPr/>
                    <a:lstStyle/>
                    <a:p>
                      <a:pPr algn="ctr"/>
                      <a:r>
                        <a:rPr lang="en-US" sz="1400" dirty="0">
                          <a:solidFill>
                            <a:schemeClr val="tx1"/>
                          </a:solidFill>
                        </a:rPr>
                        <a:t>Concrete Operational Stage</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CBE3B3"/>
                    </a:solidFill>
                  </a:tcPr>
                </a:tc>
                <a:tc>
                  <a:txBody>
                    <a:bodyPr/>
                    <a:lstStyle/>
                    <a:p>
                      <a:pPr algn="ctr"/>
                      <a:r>
                        <a:rPr lang="en-US" sz="1400" dirty="0">
                          <a:solidFill>
                            <a:schemeClr val="tx1"/>
                          </a:solidFill>
                        </a:rPr>
                        <a:t>Formal Operational </a:t>
                      </a:r>
                      <a:br>
                        <a:rPr lang="en-US" sz="1400" dirty="0">
                          <a:solidFill>
                            <a:schemeClr val="tx1"/>
                          </a:solidFill>
                        </a:rPr>
                      </a:br>
                      <a:r>
                        <a:rPr lang="en-US" sz="1400" dirty="0">
                          <a:solidFill>
                            <a:schemeClr val="tx1"/>
                          </a:solidFill>
                        </a:rPr>
                        <a:t>Stage</a:t>
                      </a:r>
                    </a:p>
                  </a:txBody>
                  <a:tcPr>
                    <a:lnL w="762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CDDEE6"/>
                    </a:solidFill>
                  </a:tcPr>
                </a:tc>
                <a:extLst>
                  <a:ext uri="{0D108BD9-81ED-4DB2-BD59-A6C34878D82A}">
                    <a16:rowId xmlns:a16="http://schemas.microsoft.com/office/drawing/2014/main" val="1620679542"/>
                  </a:ext>
                </a:extLst>
              </a:tr>
              <a:tr h="1545241">
                <a:tc>
                  <a:txBody>
                    <a:bodyPr/>
                    <a:lstStyle/>
                    <a:p>
                      <a:r>
                        <a:rPr lang="en-US" sz="1400" dirty="0">
                          <a:solidFill>
                            <a:schemeClr val="tx1"/>
                          </a:solidFill>
                        </a:rPr>
                        <a:t>The infant constructs an understanding of the world by coordinating sensory experiences with physical actions. An infant progresses from reflexive, instinctual action at birth to the beginning of symbolic thought toward the end of the stage.</a:t>
                      </a:r>
                    </a:p>
                  </a:txBody>
                  <a:tcPr>
                    <a:lnL w="12700" cmpd="sng">
                      <a:noFill/>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D8B9CB"/>
                    </a:solidFill>
                  </a:tcPr>
                </a:tc>
                <a:tc>
                  <a:txBody>
                    <a:bodyPr/>
                    <a:lstStyle/>
                    <a:p>
                      <a:r>
                        <a:rPr lang="en-US" sz="1400" b="0" i="0" u="none" strike="noStrike" kern="1200" baseline="0" dirty="0">
                          <a:solidFill>
                            <a:schemeClr val="dk1"/>
                          </a:solidFill>
                          <a:latin typeface="+mn-lt"/>
                          <a:ea typeface="+mn-ea"/>
                          <a:cs typeface="+mn-cs"/>
                        </a:rPr>
                        <a:t>The child begins to represent the world with words and images. These words and images reflect increased symbolic thinking and go beyond the connection of sensory information and physical action.</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A5D2D5"/>
                    </a:solidFill>
                  </a:tcPr>
                </a:tc>
                <a:tc>
                  <a:txBody>
                    <a:bodyPr/>
                    <a:lstStyle/>
                    <a:p>
                      <a:r>
                        <a:rPr lang="en-US" sz="1400" b="0" i="0" u="none" strike="noStrike" kern="1200" baseline="0" dirty="0">
                          <a:solidFill>
                            <a:schemeClr val="dk1"/>
                          </a:solidFill>
                          <a:latin typeface="+mn-lt"/>
                          <a:ea typeface="+mn-ea"/>
                          <a:cs typeface="+mn-cs"/>
                        </a:rPr>
                        <a:t>The child can now reason logically about concrete events and classify objects into different sets.</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CBE3B3"/>
                    </a:solidFill>
                  </a:tcPr>
                </a:tc>
                <a:tc>
                  <a:txBody>
                    <a:bodyPr/>
                    <a:lstStyle/>
                    <a:p>
                      <a:r>
                        <a:rPr lang="en-US" sz="1400" b="0" i="0" u="none" strike="noStrike" kern="1200" baseline="0" dirty="0">
                          <a:solidFill>
                            <a:schemeClr val="dk1"/>
                          </a:solidFill>
                          <a:latin typeface="+mn-lt"/>
                          <a:ea typeface="+mn-ea"/>
                          <a:cs typeface="+mn-cs"/>
                        </a:rPr>
                        <a:t>The adolescent reasons in more abstract, idealistic, and logical ways.</a:t>
                      </a:r>
                    </a:p>
                  </a:txBody>
                  <a:tcPr>
                    <a:lnL w="762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CDDEE6"/>
                    </a:solidFill>
                  </a:tcPr>
                </a:tc>
                <a:extLst>
                  <a:ext uri="{0D108BD9-81ED-4DB2-BD59-A6C34878D82A}">
                    <a16:rowId xmlns:a16="http://schemas.microsoft.com/office/drawing/2014/main" val="1149802320"/>
                  </a:ext>
                </a:extLst>
              </a:tr>
              <a:tr h="328364">
                <a:tc>
                  <a:txBody>
                    <a:bodyPr/>
                    <a:lstStyle/>
                    <a:p>
                      <a:pPr marL="0" indent="0" algn="ctr">
                        <a:buFont typeface="+mj-lt"/>
                        <a:buNone/>
                      </a:pPr>
                      <a:r>
                        <a:rPr lang="en-US" sz="1400" b="1" dirty="0">
                          <a:solidFill>
                            <a:srgbClr val="75154C"/>
                          </a:solidFill>
                        </a:rPr>
                        <a:t>Birth to 2 Years of Age</a:t>
                      </a:r>
                    </a:p>
                  </a:txBody>
                  <a:tcPr>
                    <a:lnT w="12700" cmpd="sng">
                      <a:noFill/>
                    </a:lnT>
                    <a:solidFill>
                      <a:schemeClr val="bg1"/>
                    </a:solidFill>
                  </a:tcPr>
                </a:tc>
                <a:tc>
                  <a:txBody>
                    <a:bodyPr/>
                    <a:lstStyle/>
                    <a:p>
                      <a:pPr marL="0" indent="0" algn="ctr">
                        <a:buFont typeface="+mj-lt"/>
                        <a:buNone/>
                      </a:pPr>
                      <a:r>
                        <a:rPr lang="en-US" sz="1400" b="1" dirty="0">
                          <a:solidFill>
                            <a:srgbClr val="179DA2"/>
                          </a:solidFill>
                        </a:rPr>
                        <a:t>2 to 7 Years of Age</a:t>
                      </a:r>
                    </a:p>
                  </a:txBody>
                  <a:tcPr>
                    <a:lnT w="12700" cmpd="sng">
                      <a:noFill/>
                    </a:lnT>
                    <a:solidFill>
                      <a:schemeClr val="bg1"/>
                    </a:solidFill>
                  </a:tcPr>
                </a:tc>
                <a:tc>
                  <a:txBody>
                    <a:bodyPr/>
                    <a:lstStyle/>
                    <a:p>
                      <a:pPr marL="0" indent="0" algn="ctr">
                        <a:buFont typeface="+mj-lt"/>
                        <a:buNone/>
                      </a:pPr>
                      <a:r>
                        <a:rPr lang="en-US" sz="1400" b="1" dirty="0">
                          <a:solidFill>
                            <a:srgbClr val="50973D"/>
                          </a:solidFill>
                        </a:rPr>
                        <a:t>7 to 11 Years of Age</a:t>
                      </a:r>
                    </a:p>
                  </a:txBody>
                  <a:tcPr>
                    <a:lnT w="12700" cmpd="sng">
                      <a:noFill/>
                    </a:lnT>
                    <a:solidFill>
                      <a:schemeClr val="bg1"/>
                    </a:solidFill>
                  </a:tcPr>
                </a:tc>
                <a:tc>
                  <a:txBody>
                    <a:bodyPr/>
                    <a:lstStyle/>
                    <a:p>
                      <a:pPr marL="0" indent="0" algn="ctr">
                        <a:buFont typeface="+mj-lt"/>
                        <a:buNone/>
                      </a:pPr>
                      <a:r>
                        <a:rPr lang="en-US" sz="1400" b="1" dirty="0">
                          <a:solidFill>
                            <a:srgbClr val="1A627F"/>
                          </a:solidFill>
                        </a:rPr>
                        <a:t>11 Years of Age </a:t>
                      </a:r>
                      <a:br>
                        <a:rPr lang="en-US" sz="1400" b="1" dirty="0">
                          <a:solidFill>
                            <a:srgbClr val="1A627F"/>
                          </a:solidFill>
                        </a:rPr>
                      </a:br>
                      <a:r>
                        <a:rPr lang="en-US" sz="1400" b="1" dirty="0">
                          <a:solidFill>
                            <a:srgbClr val="1A627F"/>
                          </a:solidFill>
                        </a:rPr>
                        <a:t>Through Adulthood</a:t>
                      </a:r>
                    </a:p>
                  </a:txBody>
                  <a:tcPr>
                    <a:lnT w="12700" cmpd="sng">
                      <a:noFill/>
                    </a:lnT>
                    <a:solidFill>
                      <a:schemeClr val="bg1"/>
                    </a:solidFill>
                  </a:tcPr>
                </a:tc>
                <a:extLst>
                  <a:ext uri="{0D108BD9-81ED-4DB2-BD59-A6C34878D82A}">
                    <a16:rowId xmlns:a16="http://schemas.microsoft.com/office/drawing/2014/main" val="4262705565"/>
                  </a:ext>
                </a:extLst>
              </a:tr>
            </a:tbl>
          </a:graphicData>
        </a:graphic>
      </p:graphicFrame>
      <p:pic>
        <p:nvPicPr>
          <p:cNvPr id="12" name="Picture">
            <a:extLst>
              <a:ext uri="{FF2B5EF4-FFF2-40B4-BE49-F238E27FC236}">
                <a16:creationId xmlns:a16="http://schemas.microsoft.com/office/drawing/2014/main" id="{49828911-4580-4B95-8AB9-893F11302439}"/>
              </a:ext>
            </a:extLst>
          </p:cNvPr>
          <p:cNvPicPr>
            <a:picLocks noGrp="1" noChangeAspect="1"/>
          </p:cNvPicPr>
          <p:nvPr>
            <p:ph type="pic" sz="quarter" idx="14"/>
          </p:nvPr>
        </p:nvPicPr>
        <p:blipFill rotWithShape="1">
          <a:blip r:embed="rId2"/>
          <a:srcRect t="-9828" b="-731"/>
          <a:stretch/>
        </p:blipFill>
        <p:spPr>
          <a:xfrm>
            <a:off x="1625945" y="116326"/>
            <a:ext cx="5892111" cy="1814721"/>
          </a:xfrm>
        </p:spPr>
      </p:pic>
      <p:sp>
        <p:nvSpPr>
          <p:cNvPr id="4" name="Text Placeholder 3">
            <a:extLst>
              <a:ext uri="{FF2B5EF4-FFF2-40B4-BE49-F238E27FC236}">
                <a16:creationId xmlns:a16="http://schemas.microsoft.com/office/drawing/2014/main" id="{8584B0DD-AFD1-4D3D-9F19-367A0B0AC516}"/>
              </a:ext>
            </a:extLst>
          </p:cNvPr>
          <p:cNvSpPr>
            <a:spLocks noGrp="1"/>
          </p:cNvSpPr>
          <p:nvPr>
            <p:ph type="body" sz="quarter" idx="11"/>
          </p:nvPr>
        </p:nvSpPr>
        <p:spPr>
          <a:xfrm>
            <a:off x="2732865" y="6678413"/>
            <a:ext cx="6400800" cy="179587"/>
          </a:xfrm>
        </p:spPr>
        <p:txBody>
          <a:bodyPr/>
          <a:lstStyle/>
          <a:p>
            <a:r>
              <a:rPr lang="en-US" noProof="0" dirty="0"/>
              <a:t>(</a:t>
            </a:r>
            <a:r>
              <a:rPr lang="en-US" i="1" noProof="0" dirty="0"/>
              <a:t>Left to right</a:t>
            </a:r>
            <a:r>
              <a:rPr lang="en-US" noProof="0" dirty="0"/>
              <a:t>): © Stockbyte/Getty Images RF; © BananaStock/PunchStock RF; © image100/Corbis RF; © Purestock/Getty Images RF</a:t>
            </a:r>
          </a:p>
        </p:txBody>
      </p:sp>
    </p:spTree>
    <p:extLst>
      <p:ext uri="{BB962C8B-B14F-4D97-AF65-F5344CB8AC3E}">
        <p14:creationId xmlns:p14="http://schemas.microsoft.com/office/powerpoint/2010/main" val="1149380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Cognitive Theories</a:t>
            </a:r>
          </a:p>
        </p:txBody>
      </p:sp>
      <p:sp>
        <p:nvSpPr>
          <p:cNvPr id="2" name="Content Placeholder 1"/>
          <p:cNvSpPr>
            <a:spLocks noGrp="1"/>
          </p:cNvSpPr>
          <p:nvPr>
            <p:ph idx="1"/>
          </p:nvPr>
        </p:nvSpPr>
        <p:spPr/>
        <p:txBody>
          <a:bodyPr>
            <a:normAutofit/>
          </a:bodyPr>
          <a:lstStyle/>
          <a:p>
            <a:pPr eaLnBrk="1" hangingPunct="1">
              <a:defRPr/>
            </a:pPr>
            <a:r>
              <a:rPr lang="en-US" b="1" noProof="0" dirty="0"/>
              <a:t>Vygotsky’s theory</a:t>
            </a:r>
            <a:r>
              <a:rPr lang="en-US" noProof="0" dirty="0"/>
              <a:t>: a sociocultural cognitive theory that emphasizes how culture and social interaction guide cognitive development</a:t>
            </a:r>
          </a:p>
          <a:p>
            <a:pPr eaLnBrk="1" hangingPunct="1">
              <a:defRPr/>
            </a:pPr>
            <a:r>
              <a:rPr lang="en-US" b="1" noProof="0" dirty="0"/>
              <a:t>Information-processing theory</a:t>
            </a:r>
            <a:r>
              <a:rPr lang="en-US" noProof="0" dirty="0"/>
              <a:t>: emphasizes that individuals manipulate information, monitor it, and strategize about it</a:t>
            </a:r>
          </a:p>
          <a:p>
            <a:pPr lvl="1" eaLnBrk="1" hangingPunct="1">
              <a:defRPr/>
            </a:pPr>
            <a:r>
              <a:rPr lang="en-US" noProof="0" dirty="0"/>
              <a:t>Central to this theory are the processes of memory and thinking</a:t>
            </a:r>
          </a:p>
          <a:p>
            <a:pPr lvl="1" eaLnBrk="1" hangingPunct="1">
              <a:defRPr/>
            </a:pPr>
            <a:r>
              <a:rPr lang="en-US" noProof="0" dirty="0"/>
              <a:t>Microgenetic method seeks to discover not just what the child knows but the cognitive processes involved in knowledge acquisition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Evaluating the Cognitive Theories</a:t>
            </a:r>
            <a:r>
              <a:rPr lang="en-US" sz="1600" noProof="0" dirty="0"/>
              <a:t> 1</a:t>
            </a:r>
          </a:p>
        </p:txBody>
      </p:sp>
      <p:sp>
        <p:nvSpPr>
          <p:cNvPr id="2" name="Content Placeholder 1"/>
          <p:cNvSpPr>
            <a:spLocks noGrp="1"/>
          </p:cNvSpPr>
          <p:nvPr>
            <p:ph idx="1"/>
          </p:nvPr>
        </p:nvSpPr>
        <p:spPr/>
        <p:txBody>
          <a:bodyPr/>
          <a:lstStyle/>
          <a:p>
            <a:pPr eaLnBrk="1" hangingPunct="1">
              <a:defRPr/>
            </a:pPr>
            <a:r>
              <a:rPr lang="en-US" noProof="0" dirty="0"/>
              <a:t>Primary contributions of cognitive theories:</a:t>
            </a:r>
          </a:p>
          <a:p>
            <a:pPr lvl="1" eaLnBrk="1" hangingPunct="1">
              <a:defRPr/>
            </a:pPr>
            <a:r>
              <a:rPr lang="en-US" noProof="0" dirty="0"/>
              <a:t>Present a positive view of development, emphasizing conscious thinking</a:t>
            </a:r>
          </a:p>
          <a:p>
            <a:pPr lvl="1" eaLnBrk="1" hangingPunct="1">
              <a:defRPr/>
            </a:pPr>
            <a:r>
              <a:rPr lang="en-US" noProof="0" dirty="0"/>
              <a:t>Emphasize the individual’s active construction of understanding </a:t>
            </a:r>
          </a:p>
          <a:p>
            <a:pPr lvl="1" eaLnBrk="1" hangingPunct="1">
              <a:defRPr/>
            </a:pPr>
            <a:r>
              <a:rPr lang="en-US" noProof="0" dirty="0"/>
              <a:t>Piaget’s and Vygotsky’s theories underscore the importance of examining developmental changes in children’s thinking</a:t>
            </a:r>
          </a:p>
          <a:p>
            <a:pPr lvl="1" eaLnBrk="1" hangingPunct="1">
              <a:defRPr/>
            </a:pPr>
            <a:r>
              <a:rPr lang="en-US" noProof="0" dirty="0"/>
              <a:t>Information-processing theory offers detailed descriptions of cognitive processes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Evaluating the Cognitive Theories</a:t>
            </a:r>
            <a:r>
              <a:rPr lang="en-US" sz="1600" noProof="0" dirty="0"/>
              <a:t> 2</a:t>
            </a:r>
          </a:p>
        </p:txBody>
      </p:sp>
      <p:sp>
        <p:nvSpPr>
          <p:cNvPr id="2" name="Content Placeholder 1"/>
          <p:cNvSpPr>
            <a:spLocks noGrp="1"/>
          </p:cNvSpPr>
          <p:nvPr>
            <p:ph idx="1"/>
          </p:nvPr>
        </p:nvSpPr>
        <p:spPr/>
        <p:txBody>
          <a:bodyPr/>
          <a:lstStyle/>
          <a:p>
            <a:pPr eaLnBrk="1" hangingPunct="1">
              <a:defRPr/>
            </a:pPr>
            <a:r>
              <a:rPr lang="en-US" noProof="0" dirty="0"/>
              <a:t>Criticisms:</a:t>
            </a:r>
          </a:p>
          <a:p>
            <a:pPr lvl="1" eaLnBrk="1" hangingPunct="1">
              <a:defRPr/>
            </a:pPr>
            <a:r>
              <a:rPr lang="en-US" noProof="0" dirty="0"/>
              <a:t>Piaget’s stages are not as uniform as he theorized</a:t>
            </a:r>
          </a:p>
          <a:p>
            <a:pPr lvl="1" eaLnBrk="1" hangingPunct="1">
              <a:defRPr/>
            </a:pPr>
            <a:r>
              <a:rPr lang="en-US" noProof="0" dirty="0"/>
              <a:t>Cognitive theories do not give adequate attention to individual variations in cognitive development</a:t>
            </a:r>
          </a:p>
          <a:p>
            <a:pPr lvl="1" eaLnBrk="1" hangingPunct="1">
              <a:defRPr/>
            </a:pPr>
            <a:r>
              <a:rPr lang="en-US" noProof="0" dirty="0"/>
              <a:t>Information-processing theory does not provide an adequate description of developmental changes in cognition</a:t>
            </a:r>
          </a:p>
          <a:p>
            <a:pPr lvl="1" eaLnBrk="1" hangingPunct="1">
              <a:defRPr/>
            </a:pPr>
            <a:r>
              <a:rPr lang="en-US" noProof="0" dirty="0"/>
              <a:t>Psychoanalytic theorists argue that the cognitive theories do not give enough credit to unconscious thought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069848"/>
          </a:xfrm>
        </p:spPr>
        <p:txBody>
          <a:bodyPr/>
          <a:lstStyle/>
          <a:p>
            <a:r>
              <a:rPr lang="en-US" noProof="0" dirty="0"/>
              <a:t>Theories of Child Development: </a:t>
            </a:r>
            <a:br>
              <a:rPr lang="en-US" noProof="0" dirty="0"/>
            </a:br>
            <a:r>
              <a:rPr lang="en-US" noProof="0" dirty="0"/>
              <a:t>Behavioral and Social Cognitive Theories</a:t>
            </a:r>
          </a:p>
        </p:txBody>
      </p:sp>
      <p:sp>
        <p:nvSpPr>
          <p:cNvPr id="2" name="Content Placeholder 1"/>
          <p:cNvSpPr>
            <a:spLocks noGrp="1"/>
          </p:cNvSpPr>
          <p:nvPr>
            <p:ph idx="1"/>
          </p:nvPr>
        </p:nvSpPr>
        <p:spPr/>
        <p:txBody>
          <a:bodyPr/>
          <a:lstStyle/>
          <a:p>
            <a:r>
              <a:rPr lang="en-US" noProof="0" dirty="0"/>
              <a:t>Pavlov’s classical conditioning</a:t>
            </a:r>
          </a:p>
          <a:p>
            <a:pPr lvl="1"/>
            <a:r>
              <a:rPr lang="en-US" noProof="0" dirty="0"/>
              <a:t>Neutral stimulus acquires the ability to produce a response originally produced by another stimulus</a:t>
            </a:r>
          </a:p>
          <a:p>
            <a:r>
              <a:rPr lang="en-US" noProof="0" dirty="0"/>
              <a:t>Skinner’s operant conditioning</a:t>
            </a:r>
          </a:p>
          <a:p>
            <a:pPr lvl="1"/>
            <a:r>
              <a:rPr lang="en-US" noProof="0" dirty="0"/>
              <a:t>Consequences of a behavior produce changes in the probability of the behavior’s occurrence</a:t>
            </a:r>
          </a:p>
          <a:p>
            <a:pPr lvl="1"/>
            <a:r>
              <a:rPr lang="en-US" noProof="0" dirty="0"/>
              <a:t>Behavior followed by a rewarding stimulus is more likely to recur</a:t>
            </a:r>
          </a:p>
          <a:p>
            <a:pPr lvl="1"/>
            <a:r>
              <a:rPr lang="en-US" noProof="0" dirty="0"/>
              <a:t>Behavior followed by a punishing stimulus is less likely to recur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820" y="4943329"/>
            <a:ext cx="5840361" cy="566738"/>
          </a:xfrm>
        </p:spPr>
        <p:txBody>
          <a:bodyPr/>
          <a:lstStyle/>
          <a:p>
            <a:r>
              <a:rPr lang="en-US" noProof="0" dirty="0"/>
              <a:t>Figure 9 </a:t>
            </a:r>
            <a:r>
              <a:rPr lang="en-US" noProof="0" dirty="0">
                <a:solidFill>
                  <a:schemeClr val="tx1"/>
                </a:solidFill>
              </a:rPr>
              <a:t>Bandura’s Social Cognitive Model</a:t>
            </a:r>
          </a:p>
        </p:txBody>
      </p:sp>
      <p:sp>
        <p:nvSpPr>
          <p:cNvPr id="3" name="Text Placeholder 2">
            <a:extLst>
              <a:ext uri="{FF2B5EF4-FFF2-40B4-BE49-F238E27FC236}">
                <a16:creationId xmlns:a16="http://schemas.microsoft.com/office/drawing/2014/main" id="{61631BFA-8B3C-49B0-A635-BED252BE94E3}"/>
              </a:ext>
            </a:extLst>
          </p:cNvPr>
          <p:cNvSpPr>
            <a:spLocks noGrp="1"/>
          </p:cNvSpPr>
          <p:nvPr>
            <p:ph type="body" sz="half" idx="2"/>
          </p:nvPr>
        </p:nvSpPr>
        <p:spPr>
          <a:xfrm>
            <a:off x="1651820" y="5586267"/>
            <a:ext cx="5840361" cy="609600"/>
          </a:xfrm>
        </p:spPr>
        <p:txBody>
          <a:bodyPr/>
          <a:lstStyle/>
          <a:p>
            <a:r>
              <a:rPr lang="en-US" noProof="0" dirty="0"/>
              <a:t>The arrows illustrate how relations between behavior, person/cognition, and environment are reciprocal rather than one-way. Person/cognition refers to cognitive processes (for example, thinking and planning) and personal characteristics (for example, believing that you can control your experiences).</a:t>
            </a:r>
          </a:p>
        </p:txBody>
      </p:sp>
      <p:sp>
        <p:nvSpPr>
          <p:cNvPr id="4" name="Text Placeholder 3" hidden="1">
            <a:extLst>
              <a:ext uri="{FF2B5EF4-FFF2-40B4-BE49-F238E27FC236}">
                <a16:creationId xmlns:a16="http://schemas.microsoft.com/office/drawing/2014/main" id="{8DA3491B-60B4-42F1-B538-4C0D561247E7}"/>
              </a:ext>
            </a:extLst>
          </p:cNvPr>
          <p:cNvSpPr>
            <a:spLocks noGrp="1"/>
          </p:cNvSpPr>
          <p:nvPr>
            <p:ph type="body" sz="quarter" idx="11"/>
          </p:nvPr>
        </p:nvSpPr>
        <p:spPr/>
        <p:txBody>
          <a:bodyPr/>
          <a:lstStyle/>
          <a:p>
            <a:endParaRPr lang="en-US" dirty="0"/>
          </a:p>
        </p:txBody>
      </p:sp>
      <p:pic>
        <p:nvPicPr>
          <p:cNvPr id="10" name="Picture" descr="A line connects behavior with person/cognition; another connects person/cognition with environment; a third, environment with behavior.">
            <a:extLst>
              <a:ext uri="{FF2B5EF4-FFF2-40B4-BE49-F238E27FC236}">
                <a16:creationId xmlns:a16="http://schemas.microsoft.com/office/drawing/2014/main" id="{1CEFBDC9-1278-4A72-815A-F6E934F104F1}"/>
              </a:ext>
            </a:extLst>
          </p:cNvPr>
          <p:cNvPicPr>
            <a:picLocks noGrp="1" noChangeAspect="1"/>
          </p:cNvPicPr>
          <p:nvPr>
            <p:ph type="pic" idx="1"/>
          </p:nvPr>
        </p:nvPicPr>
        <p:blipFill rotWithShape="1">
          <a:blip r:embed="rId2"/>
          <a:srcRect t="-5358" b="-5358"/>
          <a:stretch/>
        </p:blipFill>
        <p:spPr>
          <a:xfrm>
            <a:off x="1539232" y="317088"/>
            <a:ext cx="6065536" cy="4232183"/>
          </a:xfrm>
        </p:spPr>
      </p:pic>
    </p:spTree>
    <p:extLst>
      <p:ext uri="{BB962C8B-B14F-4D97-AF65-F5344CB8AC3E}">
        <p14:creationId xmlns:p14="http://schemas.microsoft.com/office/powerpoint/2010/main" val="3701542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sz="3400" noProof="0" dirty="0"/>
              <a:t>Evaluating the Behavioral and Social Cognitive Theories</a:t>
            </a:r>
            <a:r>
              <a:rPr lang="en-US" sz="1600" noProof="0" dirty="0"/>
              <a:t> 1</a:t>
            </a:r>
          </a:p>
        </p:txBody>
      </p:sp>
      <p:sp>
        <p:nvSpPr>
          <p:cNvPr id="2" name="Content Placeholder 1"/>
          <p:cNvSpPr>
            <a:spLocks noGrp="1"/>
          </p:cNvSpPr>
          <p:nvPr>
            <p:ph idx="1"/>
          </p:nvPr>
        </p:nvSpPr>
        <p:spPr/>
        <p:txBody>
          <a:bodyPr/>
          <a:lstStyle/>
          <a:p>
            <a:pPr eaLnBrk="1" hangingPunct="1">
              <a:defRPr/>
            </a:pPr>
            <a:r>
              <a:rPr lang="en-US" noProof="0" dirty="0"/>
              <a:t>Contributions of the behavioral and social cognitive theories:</a:t>
            </a:r>
          </a:p>
          <a:p>
            <a:pPr lvl="1" eaLnBrk="1" hangingPunct="1">
              <a:defRPr/>
            </a:pPr>
            <a:r>
              <a:rPr lang="en-US" noProof="0" dirty="0"/>
              <a:t>Emphasis on the importance of scientific research</a:t>
            </a:r>
          </a:p>
          <a:p>
            <a:pPr lvl="1" eaLnBrk="1" hangingPunct="1">
              <a:defRPr/>
            </a:pPr>
            <a:r>
              <a:rPr lang="en-US" noProof="0" dirty="0"/>
              <a:t>Focus on environmental determinants of behavior</a:t>
            </a:r>
          </a:p>
          <a:p>
            <a:pPr lvl="1" eaLnBrk="1" hangingPunct="1">
              <a:defRPr/>
            </a:pPr>
            <a:r>
              <a:rPr lang="en-US" noProof="0" dirty="0"/>
              <a:t>Identification and explanation of observational learning </a:t>
            </a:r>
          </a:p>
          <a:p>
            <a:pPr lvl="1" eaLnBrk="1" hangingPunct="1">
              <a:defRPr/>
            </a:pPr>
            <a:r>
              <a:rPr lang="en-US" noProof="0" dirty="0"/>
              <a:t>Inclusion of person/cognitive factors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sz="3400" noProof="0" dirty="0"/>
              <a:t>Evaluating the Behavioral and Social Cognitive Theories</a:t>
            </a:r>
            <a:r>
              <a:rPr lang="en-US" sz="1600" noProof="0" dirty="0"/>
              <a:t> 2</a:t>
            </a:r>
          </a:p>
        </p:txBody>
      </p:sp>
      <p:sp>
        <p:nvSpPr>
          <p:cNvPr id="2" name="Content Placeholder 1"/>
          <p:cNvSpPr>
            <a:spLocks noGrp="1"/>
          </p:cNvSpPr>
          <p:nvPr>
            <p:ph idx="1"/>
          </p:nvPr>
        </p:nvSpPr>
        <p:spPr/>
        <p:txBody>
          <a:bodyPr/>
          <a:lstStyle/>
          <a:p>
            <a:pPr eaLnBrk="1" hangingPunct="1">
              <a:defRPr/>
            </a:pPr>
            <a:r>
              <a:rPr lang="en-US" noProof="0" dirty="0"/>
              <a:t>Criticisms:</a:t>
            </a:r>
          </a:p>
          <a:p>
            <a:pPr lvl="1" eaLnBrk="1" hangingPunct="1">
              <a:defRPr/>
            </a:pPr>
            <a:r>
              <a:rPr lang="en-US" noProof="0" dirty="0"/>
              <a:t>Too little emphasis on cognition </a:t>
            </a:r>
          </a:p>
          <a:p>
            <a:pPr lvl="1" eaLnBrk="1" hangingPunct="1">
              <a:defRPr/>
            </a:pPr>
            <a:r>
              <a:rPr lang="en-US" noProof="0" dirty="0"/>
              <a:t>Too much emphasis on environmental determinants</a:t>
            </a:r>
          </a:p>
          <a:p>
            <a:pPr lvl="1" eaLnBrk="1" hangingPunct="1">
              <a:defRPr/>
            </a:pPr>
            <a:r>
              <a:rPr lang="en-US" noProof="0" dirty="0"/>
              <a:t>Inadequate attention given to developmental changes</a:t>
            </a:r>
          </a:p>
          <a:p>
            <a:pPr lvl="1" eaLnBrk="1" hangingPunct="1">
              <a:defRPr/>
            </a:pPr>
            <a:r>
              <a:rPr lang="en-US" noProof="0" dirty="0"/>
              <a:t>Inadequate recognition of human spontaneity and creativity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Theories of Child Development: Ethological and Ecological Theories</a:t>
            </a:r>
          </a:p>
        </p:txBody>
      </p:sp>
      <p:sp>
        <p:nvSpPr>
          <p:cNvPr id="2" name="Content Placeholder 1"/>
          <p:cNvSpPr>
            <a:spLocks noGrp="1"/>
          </p:cNvSpPr>
          <p:nvPr>
            <p:ph idx="1"/>
          </p:nvPr>
        </p:nvSpPr>
        <p:spPr/>
        <p:txBody>
          <a:bodyPr/>
          <a:lstStyle/>
          <a:p>
            <a:pPr eaLnBrk="1" hangingPunct="1">
              <a:defRPr/>
            </a:pPr>
            <a:r>
              <a:rPr lang="en-US" b="1" noProof="0" dirty="0"/>
              <a:t>Ethology</a:t>
            </a:r>
            <a:r>
              <a:rPr lang="en-US" noProof="0" dirty="0"/>
              <a:t> stresses that behavior is strongly influenced by biology, is tied to evolution, and is characterized by critical or sensitive periods</a:t>
            </a:r>
          </a:p>
          <a:p>
            <a:pPr eaLnBrk="1" hangingPunct="1">
              <a:defRPr/>
            </a:pPr>
            <a:r>
              <a:rPr lang="en-US" noProof="0" dirty="0"/>
              <a:t>Ecological theory emphasizes environmental factors</a:t>
            </a:r>
            <a:endParaRPr lang="en-US" i="1" noProof="0" dirty="0"/>
          </a:p>
          <a:p>
            <a:r>
              <a:rPr lang="en-US" b="1" noProof="0" dirty="0"/>
              <a:t>Bronfenbrenner’s ecological theory </a:t>
            </a:r>
            <a:r>
              <a:rPr lang="en-US" noProof="0" dirty="0"/>
              <a:t>is an environmental systems theory that focuses on five environmental systems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0310" y="5382542"/>
            <a:ext cx="5663381" cy="566738"/>
          </a:xfrm>
        </p:spPr>
        <p:txBody>
          <a:bodyPr/>
          <a:lstStyle/>
          <a:p>
            <a:r>
              <a:rPr lang="en-US" noProof="0" dirty="0"/>
              <a:t>Figure 10 </a:t>
            </a:r>
            <a:r>
              <a:rPr lang="en-US" noProof="0" dirty="0">
                <a:solidFill>
                  <a:schemeClr val="tx1"/>
                </a:solidFill>
              </a:rPr>
              <a:t>Bronfenbrenner’s Ecological Theory of Development</a:t>
            </a:r>
          </a:p>
        </p:txBody>
      </p:sp>
      <p:sp>
        <p:nvSpPr>
          <p:cNvPr id="3" name="Text Placeholder 2">
            <a:extLst>
              <a:ext uri="{FF2B5EF4-FFF2-40B4-BE49-F238E27FC236}">
                <a16:creationId xmlns:a16="http://schemas.microsoft.com/office/drawing/2014/main" id="{8B4A0BE4-10FB-4CE0-90C9-C95F2BFDCA27}"/>
              </a:ext>
            </a:extLst>
          </p:cNvPr>
          <p:cNvSpPr>
            <a:spLocks noGrp="1"/>
          </p:cNvSpPr>
          <p:nvPr>
            <p:ph type="body" sz="half" idx="2"/>
          </p:nvPr>
        </p:nvSpPr>
        <p:spPr>
          <a:xfrm>
            <a:off x="1740310" y="5895975"/>
            <a:ext cx="5663381" cy="609600"/>
          </a:xfrm>
        </p:spPr>
        <p:txBody>
          <a:bodyPr/>
          <a:lstStyle/>
          <a:p>
            <a:r>
              <a:rPr lang="en-US" noProof="0" dirty="0"/>
              <a:t>Bronfenbrenner’s ecological theory consists of five environmental systems: microsystem, mesosystem, exosystem, macrosystem, and chronosystem.</a:t>
            </a:r>
          </a:p>
        </p:txBody>
      </p:sp>
      <p:sp>
        <p:nvSpPr>
          <p:cNvPr id="4" name="Text Placeholder 3" hidden="1">
            <a:extLst>
              <a:ext uri="{FF2B5EF4-FFF2-40B4-BE49-F238E27FC236}">
                <a16:creationId xmlns:a16="http://schemas.microsoft.com/office/drawing/2014/main" id="{3A39E41A-544B-4F6E-B4CC-173EB4F47E28}"/>
              </a:ext>
            </a:extLst>
          </p:cNvPr>
          <p:cNvSpPr>
            <a:spLocks noGrp="1"/>
          </p:cNvSpPr>
          <p:nvPr>
            <p:ph type="body" sz="quarter" idx="11"/>
          </p:nvPr>
        </p:nvSpPr>
        <p:spPr/>
        <p:txBody>
          <a:bodyPr/>
          <a:lstStyle/>
          <a:p>
            <a:endParaRPr lang="en-US" dirty="0"/>
          </a:p>
        </p:txBody>
      </p:sp>
      <p:pic>
        <p:nvPicPr>
          <p:cNvPr id="9" name="Picture" descr="In this model, the five systems encircle the individual, beginning with the microsystem and moving outward toward the chronosystem.">
            <a:extLst>
              <a:ext uri="{FF2B5EF4-FFF2-40B4-BE49-F238E27FC236}">
                <a16:creationId xmlns:a16="http://schemas.microsoft.com/office/drawing/2014/main" id="{E02C3700-8BC0-4C70-8075-FE5E207EF6C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9182" r="-19182"/>
          <a:stretch/>
        </p:blipFill>
        <p:spPr/>
      </p:pic>
      <p:sp>
        <p:nvSpPr>
          <p:cNvPr id="6" name="Text Placeholder 5">
            <a:extLst>
              <a:ext uri="{FF2B5EF4-FFF2-40B4-BE49-F238E27FC236}">
                <a16:creationId xmlns:a16="http://schemas.microsoft.com/office/drawing/2014/main" id="{44404D89-A0A7-425A-A55B-25A16741576D}"/>
              </a:ext>
            </a:extLst>
          </p:cNvPr>
          <p:cNvSpPr>
            <a:spLocks noGrp="1"/>
          </p:cNvSpPr>
          <p:nvPr>
            <p:ph type="body" sz="quarter" idx="12"/>
          </p:nvPr>
        </p:nvSpPr>
        <p:spPr/>
        <p:txBody>
          <a:bodyPr/>
          <a:lstStyle/>
          <a:p>
            <a:r>
              <a:rPr lang="en-US" noProof="0" dirty="0">
                <a:hlinkClick r:id="rId3" action="ppaction://hlinksldjump"/>
              </a:rPr>
              <a:t>Access the text alternative for the slide image.</a:t>
            </a:r>
            <a:endParaRPr lang="en-US" noProof="0" dirty="0"/>
          </a:p>
        </p:txBody>
      </p:sp>
    </p:spTree>
    <p:extLst>
      <p:ext uri="{BB962C8B-B14F-4D97-AF65-F5344CB8AC3E}">
        <p14:creationId xmlns:p14="http://schemas.microsoft.com/office/powerpoint/2010/main" val="2754803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F5172-33A4-4455-A137-27B4235D7358}"/>
              </a:ext>
            </a:extLst>
          </p:cNvPr>
          <p:cNvSpPr>
            <a:spLocks noGrp="1"/>
          </p:cNvSpPr>
          <p:nvPr>
            <p:ph type="title"/>
          </p:nvPr>
        </p:nvSpPr>
        <p:spPr>
          <a:xfrm>
            <a:off x="2228292" y="5670574"/>
            <a:ext cx="4687416" cy="566738"/>
          </a:xfrm>
        </p:spPr>
        <p:txBody>
          <a:bodyPr/>
          <a:lstStyle/>
          <a:p>
            <a:r>
              <a:rPr lang="en-US" noProof="0" dirty="0">
                <a:solidFill>
                  <a:srgbClr val="C30C20"/>
                </a:solidFill>
              </a:rPr>
              <a:t>Figure 12 </a:t>
            </a:r>
            <a:r>
              <a:rPr lang="en-US" noProof="0" dirty="0">
                <a:solidFill>
                  <a:schemeClr val="tx1"/>
                </a:solidFill>
              </a:rPr>
              <a:t>A Comparison of Theories and Issues in Child Development</a:t>
            </a:r>
          </a:p>
        </p:txBody>
      </p:sp>
      <p:sp>
        <p:nvSpPr>
          <p:cNvPr id="3" name="Text Placeholder 2" hidden="1">
            <a:extLst>
              <a:ext uri="{FF2B5EF4-FFF2-40B4-BE49-F238E27FC236}">
                <a16:creationId xmlns:a16="http://schemas.microsoft.com/office/drawing/2014/main" id="{E3AD8CEB-67AB-4DDF-99E5-0F8118AE862E}"/>
              </a:ext>
            </a:extLst>
          </p:cNvPr>
          <p:cNvSpPr>
            <a:spLocks noGrp="1"/>
          </p:cNvSpPr>
          <p:nvPr>
            <p:ph type="body" sz="half" idx="2"/>
          </p:nvPr>
        </p:nvSpPr>
        <p:spPr/>
        <p:txBody>
          <a:bodyPr/>
          <a:lstStyle/>
          <a:p>
            <a:endParaRPr lang="en-US" dirty="0"/>
          </a:p>
        </p:txBody>
      </p:sp>
      <p:sp>
        <p:nvSpPr>
          <p:cNvPr id="4" name="Text Placeholder 3" hidden="1">
            <a:extLst>
              <a:ext uri="{FF2B5EF4-FFF2-40B4-BE49-F238E27FC236}">
                <a16:creationId xmlns:a16="http://schemas.microsoft.com/office/drawing/2014/main" id="{69FC5CB6-64F5-447D-8073-1D1BF8046010}"/>
              </a:ext>
            </a:extLst>
          </p:cNvPr>
          <p:cNvSpPr>
            <a:spLocks noGrp="1"/>
          </p:cNvSpPr>
          <p:nvPr>
            <p:ph type="body" sz="quarter" idx="11"/>
          </p:nvPr>
        </p:nvSpPr>
        <p:spPr/>
        <p:txBody>
          <a:bodyPr/>
          <a:lstStyle/>
          <a:p>
            <a:endParaRPr lang="en-US" dirty="0"/>
          </a:p>
        </p:txBody>
      </p:sp>
      <p:sp>
        <p:nvSpPr>
          <p:cNvPr id="5" name="Text Placeholder 4" hidden="1">
            <a:extLst>
              <a:ext uri="{FF2B5EF4-FFF2-40B4-BE49-F238E27FC236}">
                <a16:creationId xmlns:a16="http://schemas.microsoft.com/office/drawing/2014/main" id="{2EF095E4-AAD4-48A2-8BDD-1CB46634E339}"/>
              </a:ext>
            </a:extLst>
          </p:cNvPr>
          <p:cNvSpPr>
            <a:spLocks noGrp="1"/>
          </p:cNvSpPr>
          <p:nvPr>
            <p:ph type="body" sz="quarter" idx="12"/>
          </p:nvPr>
        </p:nvSpPr>
        <p:spPr/>
        <p:txBody>
          <a:bodyPr/>
          <a:lstStyle/>
          <a:p>
            <a:endParaRPr lang="en-US" dirty="0"/>
          </a:p>
        </p:txBody>
      </p:sp>
      <p:graphicFrame>
        <p:nvGraphicFramePr>
          <p:cNvPr id="7" name="Table">
            <a:extLst>
              <a:ext uri="{FF2B5EF4-FFF2-40B4-BE49-F238E27FC236}">
                <a16:creationId xmlns:a16="http://schemas.microsoft.com/office/drawing/2014/main" id="{4E46BAF2-98C6-458D-BE71-2DCB366B06F1}"/>
              </a:ext>
            </a:extLst>
          </p:cNvPr>
          <p:cNvGraphicFramePr>
            <a:graphicFrameLocks noGrp="1"/>
          </p:cNvGraphicFramePr>
          <p:nvPr>
            <p:ph sz="quarter" idx="13"/>
            <p:extLst>
              <p:ext uri="{D42A27DB-BD31-4B8C-83A1-F6EECF244321}">
                <p14:modId xmlns:p14="http://schemas.microsoft.com/office/powerpoint/2010/main" val="1198140458"/>
              </p:ext>
            </p:extLst>
          </p:nvPr>
        </p:nvGraphicFramePr>
        <p:xfrm>
          <a:off x="467543" y="620688"/>
          <a:ext cx="8208914" cy="4114800"/>
        </p:xfrm>
        <a:graphic>
          <a:graphicData uri="http://schemas.openxmlformats.org/drawingml/2006/table">
            <a:tbl>
              <a:tblPr firstRow="1" bandRow="1">
                <a:tableStyleId>{5C22544A-7EE6-4342-B048-85BDC9FD1C3A}</a:tableStyleId>
              </a:tblPr>
              <a:tblGrid>
                <a:gridCol w="1268449">
                  <a:extLst>
                    <a:ext uri="{9D8B030D-6E8A-4147-A177-3AD203B41FA5}">
                      <a16:colId xmlns:a16="http://schemas.microsoft.com/office/drawing/2014/main" val="404324655"/>
                    </a:ext>
                  </a:extLst>
                </a:gridCol>
                <a:gridCol w="2836007">
                  <a:extLst>
                    <a:ext uri="{9D8B030D-6E8A-4147-A177-3AD203B41FA5}">
                      <a16:colId xmlns:a16="http://schemas.microsoft.com/office/drawing/2014/main" val="166729474"/>
                    </a:ext>
                  </a:extLst>
                </a:gridCol>
                <a:gridCol w="2052229">
                  <a:extLst>
                    <a:ext uri="{9D8B030D-6E8A-4147-A177-3AD203B41FA5}">
                      <a16:colId xmlns:a16="http://schemas.microsoft.com/office/drawing/2014/main" val="3939346160"/>
                    </a:ext>
                  </a:extLst>
                </a:gridCol>
                <a:gridCol w="2052229">
                  <a:extLst>
                    <a:ext uri="{9D8B030D-6E8A-4147-A177-3AD203B41FA5}">
                      <a16:colId xmlns:a16="http://schemas.microsoft.com/office/drawing/2014/main" val="2295960432"/>
                    </a:ext>
                  </a:extLst>
                </a:gridCol>
              </a:tblGrid>
              <a:tr h="370840">
                <a:tc>
                  <a:txBody>
                    <a:bodyPr/>
                    <a:lstStyle/>
                    <a:p>
                      <a:r>
                        <a:rPr lang="en-US" sz="1200" dirty="0">
                          <a:solidFill>
                            <a:schemeClr val="tx1"/>
                          </a:solidFill>
                        </a:rPr>
                        <a:t>Theory</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r>
                        <a:rPr lang="en-US" sz="1200" dirty="0">
                          <a:solidFill>
                            <a:schemeClr val="tx1"/>
                          </a:solidFill>
                        </a:rPr>
                        <a:t>Issue: Nature and nurture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r>
                        <a:rPr lang="en-US" sz="1200" dirty="0">
                          <a:solidFill>
                            <a:schemeClr val="tx1"/>
                          </a:solidFill>
                        </a:rPr>
                        <a:t>Issue: Early and later experience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r>
                        <a:rPr lang="en-US" sz="1200" dirty="0">
                          <a:solidFill>
                            <a:schemeClr val="tx1"/>
                          </a:solidFill>
                        </a:rPr>
                        <a:t>Issue: Continuity and discontinuity</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174093346"/>
                  </a:ext>
                </a:extLst>
              </a:tr>
              <a:tr h="370840">
                <a:tc>
                  <a:txBody>
                    <a:bodyPr/>
                    <a:lstStyle/>
                    <a:p>
                      <a:r>
                        <a:rPr lang="en-US" sz="1000" b="1" i="0" u="none" strike="noStrike" kern="1200" baseline="0" dirty="0">
                          <a:solidFill>
                            <a:schemeClr val="dk1"/>
                          </a:solidFill>
                          <a:latin typeface="+mn-lt"/>
                          <a:ea typeface="+mn-ea"/>
                          <a:cs typeface="+mn-cs"/>
                        </a:rPr>
                        <a:t>Psychoanalytic </a:t>
                      </a:r>
                      <a:endParaRPr lang="en-US" sz="1000" b="0" i="0" u="none" strike="noStrike" kern="1200" baseline="0" dirty="0">
                        <a:solidFill>
                          <a:schemeClr val="dk1"/>
                        </a:solidFill>
                        <a:latin typeface="+mn-lt"/>
                        <a:ea typeface="+mn-ea"/>
                        <a:cs typeface="+mn-cs"/>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89AAC9"/>
                    </a:solidFill>
                  </a:tcPr>
                </a:tc>
                <a:tc>
                  <a:txBody>
                    <a:bodyPr/>
                    <a:lstStyle/>
                    <a:p>
                      <a:r>
                        <a:rPr lang="en-US" sz="1000" dirty="0">
                          <a:solidFill>
                            <a:schemeClr val="tx1"/>
                          </a:solidFill>
                        </a:rPr>
                        <a:t>Freud’s biological determinism interacting with early family experiences; Erikson’s more balanced biological/cultural interaction perspective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ED4E8"/>
                    </a:solidFill>
                  </a:tcPr>
                </a:tc>
                <a:tc>
                  <a:txBody>
                    <a:bodyPr/>
                    <a:lstStyle/>
                    <a:p>
                      <a:r>
                        <a:rPr lang="en-US" sz="1000" b="0" i="0" u="none" strike="noStrike" kern="1200" baseline="0" dirty="0">
                          <a:solidFill>
                            <a:schemeClr val="dk1"/>
                          </a:solidFill>
                          <a:latin typeface="+mn-lt"/>
                          <a:ea typeface="+mn-ea"/>
                          <a:cs typeface="+mn-cs"/>
                        </a:rPr>
                        <a:t>Early experiences in the family very important influences </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ED4E8"/>
                    </a:solidFill>
                  </a:tcPr>
                </a:tc>
                <a:tc>
                  <a:txBody>
                    <a:bodyPr/>
                    <a:lstStyle/>
                    <a:p>
                      <a:r>
                        <a:rPr lang="en-US" sz="1000" dirty="0">
                          <a:solidFill>
                            <a:schemeClr val="tx1"/>
                          </a:solidFill>
                        </a:rPr>
                        <a:t>Emphasis on discontinuity between stages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ED4E8"/>
                    </a:solidFill>
                  </a:tcPr>
                </a:tc>
                <a:extLst>
                  <a:ext uri="{0D108BD9-81ED-4DB2-BD59-A6C34878D82A}">
                    <a16:rowId xmlns:a16="http://schemas.microsoft.com/office/drawing/2014/main" val="3797692231"/>
                  </a:ext>
                </a:extLst>
              </a:tr>
              <a:tr h="370840">
                <a:tc>
                  <a:txBody>
                    <a:bodyPr/>
                    <a:lstStyle/>
                    <a:p>
                      <a:r>
                        <a:rPr lang="en-US" sz="1000" b="1" dirty="0">
                          <a:solidFill>
                            <a:schemeClr val="tx1"/>
                          </a:solidFill>
                        </a:rPr>
                        <a:t>Cognitive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AA957"/>
                    </a:solidFill>
                  </a:tcPr>
                </a:tc>
                <a:tc>
                  <a:txBody>
                    <a:bodyPr/>
                    <a:lstStyle/>
                    <a:p>
                      <a:r>
                        <a:rPr lang="en-US" sz="1000" b="0" i="0" u="none" strike="noStrike" kern="1200" baseline="0" dirty="0">
                          <a:solidFill>
                            <a:schemeClr val="dk1"/>
                          </a:solidFill>
                          <a:latin typeface="+mn-lt"/>
                          <a:ea typeface="+mn-ea"/>
                          <a:cs typeface="+mn-cs"/>
                        </a:rPr>
                        <a:t>Piaget’s emphasis on interaction and adaptation; environment provides the setting for cognitive structures to develop. Vygotsky’s theory involves interaction of nature and nurture with strong emphasis on culture. The information-processing approach has not addressed this issue extensively; mainly emphasizes biological/environment interaction.</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CF9E"/>
                    </a:solidFill>
                  </a:tcPr>
                </a:tc>
                <a:tc>
                  <a:txBody>
                    <a:bodyPr/>
                    <a:lstStyle/>
                    <a:p>
                      <a:r>
                        <a:rPr lang="en-US" sz="1000" b="0" i="0" u="none" strike="noStrike" kern="1200" baseline="0" dirty="0">
                          <a:solidFill>
                            <a:schemeClr val="dk1"/>
                          </a:solidFill>
                          <a:latin typeface="+mn-lt"/>
                          <a:ea typeface="+mn-ea"/>
                          <a:cs typeface="+mn-cs"/>
                        </a:rPr>
                        <a:t>Childhood experiences important influences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CF9E"/>
                    </a:solidFill>
                  </a:tcPr>
                </a:tc>
                <a:tc>
                  <a:txBody>
                    <a:bodyPr/>
                    <a:lstStyle/>
                    <a:p>
                      <a:r>
                        <a:rPr lang="en-US" sz="1000" b="0" i="0" u="none" strike="noStrike" kern="1200" baseline="0" dirty="0">
                          <a:solidFill>
                            <a:schemeClr val="dk1"/>
                          </a:solidFill>
                          <a:latin typeface="+mn-lt"/>
                          <a:ea typeface="+mn-ea"/>
                          <a:cs typeface="+mn-cs"/>
                        </a:rPr>
                        <a:t>Discontinuity between stages in Piaget’s theory; no stages in Vygotsky’s theory or the information-processing approach</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DCF9E"/>
                    </a:solidFill>
                  </a:tcPr>
                </a:tc>
                <a:extLst>
                  <a:ext uri="{0D108BD9-81ED-4DB2-BD59-A6C34878D82A}">
                    <a16:rowId xmlns:a16="http://schemas.microsoft.com/office/drawing/2014/main" val="911637574"/>
                  </a:ext>
                </a:extLst>
              </a:tr>
              <a:tr h="370840">
                <a:tc>
                  <a:txBody>
                    <a:bodyPr/>
                    <a:lstStyle/>
                    <a:p>
                      <a:r>
                        <a:rPr lang="en-US" sz="1000" b="1" dirty="0">
                          <a:solidFill>
                            <a:schemeClr val="tx1"/>
                          </a:solidFill>
                        </a:rPr>
                        <a:t>Behavioral and Social Cognitive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C9D1"/>
                    </a:solidFill>
                  </a:tcPr>
                </a:tc>
                <a:tc>
                  <a:txBody>
                    <a:bodyPr/>
                    <a:lstStyle/>
                    <a:p>
                      <a:r>
                        <a:rPr lang="en-US" sz="1000" b="0" i="0" u="none" strike="noStrike" kern="1200" baseline="0" dirty="0">
                          <a:solidFill>
                            <a:schemeClr val="dk1"/>
                          </a:solidFill>
                          <a:latin typeface="+mn-lt"/>
                          <a:ea typeface="+mn-ea"/>
                          <a:cs typeface="+mn-cs"/>
                        </a:rPr>
                        <a:t>Environment viewed as the main influence on development</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DCE0"/>
                    </a:solidFill>
                  </a:tcPr>
                </a:tc>
                <a:tc>
                  <a:txBody>
                    <a:bodyPr/>
                    <a:lstStyle/>
                    <a:p>
                      <a:r>
                        <a:rPr lang="en-US" sz="1000" dirty="0">
                          <a:solidFill>
                            <a:schemeClr val="tx1"/>
                          </a:solidFill>
                        </a:rPr>
                        <a:t>E</a:t>
                      </a:r>
                      <a:r>
                        <a:rPr lang="en-US" sz="1000" b="0" i="0" u="none" strike="noStrike" kern="1200" baseline="0" dirty="0">
                          <a:solidFill>
                            <a:schemeClr val="dk1"/>
                          </a:solidFill>
                          <a:latin typeface="+mn-lt"/>
                          <a:ea typeface="+mn-ea"/>
                          <a:cs typeface="+mn-cs"/>
                        </a:rPr>
                        <a:t>xperiences important at all points in development</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DCE0"/>
                    </a:solidFill>
                  </a:tcPr>
                </a:tc>
                <a:tc>
                  <a:txBody>
                    <a:bodyPr/>
                    <a:lstStyle/>
                    <a:p>
                      <a:r>
                        <a:rPr lang="en-US" sz="1000" dirty="0">
                          <a:solidFill>
                            <a:schemeClr val="tx1"/>
                          </a:solidFill>
                        </a:rPr>
                        <a:t>Continuity with no stages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9DCE0"/>
                    </a:solidFill>
                  </a:tcPr>
                </a:tc>
                <a:extLst>
                  <a:ext uri="{0D108BD9-81ED-4DB2-BD59-A6C34878D82A}">
                    <a16:rowId xmlns:a16="http://schemas.microsoft.com/office/drawing/2014/main" val="732403445"/>
                  </a:ext>
                </a:extLst>
              </a:tr>
              <a:tr h="370840">
                <a:tc>
                  <a:txBody>
                    <a:bodyPr/>
                    <a:lstStyle/>
                    <a:p>
                      <a:r>
                        <a:rPr lang="en-US" sz="1000" b="1" dirty="0">
                          <a:solidFill>
                            <a:schemeClr val="tx1"/>
                          </a:solidFill>
                        </a:rPr>
                        <a:t>Ethological</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BF91AB"/>
                    </a:solidFill>
                  </a:tcPr>
                </a:tc>
                <a:tc>
                  <a:txBody>
                    <a:bodyPr/>
                    <a:lstStyle/>
                    <a:p>
                      <a:r>
                        <a:rPr lang="en-US" sz="1000" b="0" i="0" u="none" strike="noStrike" kern="1200" baseline="0" dirty="0">
                          <a:solidFill>
                            <a:schemeClr val="dk1"/>
                          </a:solidFill>
                          <a:latin typeface="+mn-lt"/>
                          <a:ea typeface="+mn-ea"/>
                          <a:cs typeface="+mn-cs"/>
                        </a:rPr>
                        <a:t>Strong biological view</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8BCCB"/>
                    </a:solidFill>
                  </a:tcPr>
                </a:tc>
                <a:tc>
                  <a:txBody>
                    <a:bodyPr/>
                    <a:lstStyle/>
                    <a:p>
                      <a:r>
                        <a:rPr lang="en-US" sz="1000" dirty="0">
                          <a:solidFill>
                            <a:schemeClr val="tx1"/>
                          </a:solidFill>
                        </a:rPr>
                        <a:t>Early </a:t>
                      </a:r>
                      <a:r>
                        <a:rPr lang="en-US" sz="1000" b="0" i="0" u="none" strike="noStrike" kern="1200" baseline="0" dirty="0">
                          <a:solidFill>
                            <a:schemeClr val="dk1"/>
                          </a:solidFill>
                          <a:latin typeface="+mn-lt"/>
                          <a:ea typeface="+mn-ea"/>
                          <a:cs typeface="+mn-cs"/>
                        </a:rPr>
                        <a:t>experience very important, which can contribute to change early in development; after early critical or sensitive period has passed, stability likely to </a:t>
                      </a:r>
                      <a:r>
                        <a:rPr lang="en-US" sz="1000" dirty="0">
                          <a:solidFill>
                            <a:schemeClr val="tx1"/>
                          </a:solidFill>
                        </a:rPr>
                        <a:t>occur</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8BCCB"/>
                    </a:solidFill>
                  </a:tcPr>
                </a:tc>
                <a:tc>
                  <a:txBody>
                    <a:bodyPr/>
                    <a:lstStyle/>
                    <a:p>
                      <a:r>
                        <a:rPr lang="en-US" sz="1000" dirty="0">
                          <a:solidFill>
                            <a:schemeClr val="tx1"/>
                          </a:solidFill>
                        </a:rPr>
                        <a:t>D</a:t>
                      </a:r>
                      <a:r>
                        <a:rPr lang="en-US" sz="1000" b="0" i="0" u="none" strike="noStrike" kern="1200" baseline="0" dirty="0">
                          <a:solidFill>
                            <a:schemeClr val="dk1"/>
                          </a:solidFill>
                          <a:latin typeface="+mn-lt"/>
                          <a:ea typeface="+mn-ea"/>
                          <a:cs typeface="+mn-cs"/>
                        </a:rPr>
                        <a:t>iscontinuity because of early critical or sensitive period; no stages</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8BCCB"/>
                    </a:solidFill>
                  </a:tcPr>
                </a:tc>
                <a:extLst>
                  <a:ext uri="{0D108BD9-81ED-4DB2-BD59-A6C34878D82A}">
                    <a16:rowId xmlns:a16="http://schemas.microsoft.com/office/drawing/2014/main" val="3318914119"/>
                  </a:ext>
                </a:extLst>
              </a:tr>
              <a:tr h="370840">
                <a:tc>
                  <a:txBody>
                    <a:bodyPr/>
                    <a:lstStyle/>
                    <a:p>
                      <a:r>
                        <a:rPr lang="en-US" sz="1000" b="1" dirty="0">
                          <a:solidFill>
                            <a:schemeClr val="tx1"/>
                          </a:solidFill>
                        </a:rPr>
                        <a:t>Ecological</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CD589"/>
                    </a:solidFill>
                  </a:tcPr>
                </a:tc>
                <a:tc>
                  <a:txBody>
                    <a:bodyPr/>
                    <a:lstStyle/>
                    <a:p>
                      <a:r>
                        <a:rPr lang="en-US" sz="1000" dirty="0">
                          <a:solidFill>
                            <a:schemeClr val="tx1"/>
                          </a:solidFill>
                        </a:rPr>
                        <a:t>Strong environmental view</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8E3B0"/>
                    </a:solidFill>
                  </a:tcPr>
                </a:tc>
                <a:tc>
                  <a:txBody>
                    <a:bodyPr/>
                    <a:lstStyle/>
                    <a:p>
                      <a:r>
                        <a:rPr lang="en-US" sz="1000" b="0" i="0" u="none" strike="noStrike" kern="1200" baseline="0" dirty="0">
                          <a:solidFill>
                            <a:schemeClr val="dk1"/>
                          </a:solidFill>
                          <a:latin typeface="+mn-lt"/>
                          <a:ea typeface="+mn-ea"/>
                          <a:cs typeface="+mn-cs"/>
                        </a:rPr>
                        <a:t>Experiences involving the five environmental systems important at all points in development </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8E3B0"/>
                    </a:solidFill>
                  </a:tcPr>
                </a:tc>
                <a:tc>
                  <a:txBody>
                    <a:bodyPr/>
                    <a:lstStyle/>
                    <a:p>
                      <a:r>
                        <a:rPr lang="en-US" sz="1000" b="0" i="0" u="none" strike="noStrike" kern="1200" baseline="0" dirty="0">
                          <a:solidFill>
                            <a:schemeClr val="dk1"/>
                          </a:solidFill>
                          <a:latin typeface="+mn-lt"/>
                          <a:ea typeface="+mn-ea"/>
                          <a:cs typeface="+mn-cs"/>
                        </a:rPr>
                        <a:t>No stages but little attention to the issue</a:t>
                      </a:r>
                      <a:endParaRPr lang="en-US" sz="1000" dirty="0">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8E3B0"/>
                    </a:solidFill>
                  </a:tcPr>
                </a:tc>
                <a:extLst>
                  <a:ext uri="{0D108BD9-81ED-4DB2-BD59-A6C34878D82A}">
                    <a16:rowId xmlns:a16="http://schemas.microsoft.com/office/drawing/2014/main" val="2078284856"/>
                  </a:ext>
                </a:extLst>
              </a:tr>
            </a:tbl>
          </a:graphicData>
        </a:graphic>
      </p:graphicFrame>
    </p:spTree>
    <p:extLst>
      <p:ext uri="{BB962C8B-B14F-4D97-AF65-F5344CB8AC3E}">
        <p14:creationId xmlns:p14="http://schemas.microsoft.com/office/powerpoint/2010/main" val="4036731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noProof="0" dirty="0"/>
              <a:t>An Eclectic Theoretical Orientation</a:t>
            </a:r>
          </a:p>
        </p:txBody>
      </p:sp>
      <p:sp>
        <p:nvSpPr>
          <p:cNvPr id="2" name="Content Placeholder 1"/>
          <p:cNvSpPr>
            <a:spLocks noGrp="1"/>
          </p:cNvSpPr>
          <p:nvPr>
            <p:ph idx="1"/>
          </p:nvPr>
        </p:nvSpPr>
        <p:spPr/>
        <p:txBody>
          <a:bodyPr/>
          <a:lstStyle/>
          <a:p>
            <a:r>
              <a:rPr lang="en-US" noProof="0" dirty="0"/>
              <a:t>These theories are helpful guides, but reliance on a single theory is problematic</a:t>
            </a:r>
          </a:p>
          <a:p>
            <a:r>
              <a:rPr lang="en-US" b="1" noProof="0" dirty="0"/>
              <a:t>Eclectic theoretical orientation </a:t>
            </a:r>
            <a:r>
              <a:rPr lang="en-US" noProof="0" dirty="0"/>
              <a:t>does not follow any one theoretical approach but rather selects from each theory whatever is considered its best features</a:t>
            </a:r>
          </a:p>
        </p:txBody>
      </p:sp>
    </p:spTree>
    <p:extLst>
      <p:ext uri="{BB962C8B-B14F-4D97-AF65-F5344CB8AC3E}">
        <p14:creationId xmlns:p14="http://schemas.microsoft.com/office/powerpoint/2010/main" val="3660978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Research Methods for Collecting Data:</a:t>
            </a:r>
            <a:br>
              <a:rPr lang="en-US" noProof="0" dirty="0"/>
            </a:br>
            <a:r>
              <a:rPr lang="en-US" noProof="0" dirty="0"/>
              <a:t>Observation</a:t>
            </a:r>
          </a:p>
        </p:txBody>
      </p:sp>
      <p:sp>
        <p:nvSpPr>
          <p:cNvPr id="2" name="Content Placeholder 1"/>
          <p:cNvSpPr>
            <a:spLocks noGrp="1"/>
          </p:cNvSpPr>
          <p:nvPr>
            <p:ph idx="1"/>
          </p:nvPr>
        </p:nvSpPr>
        <p:spPr/>
        <p:txBody>
          <a:bodyPr/>
          <a:lstStyle/>
          <a:p>
            <a:r>
              <a:rPr lang="en-US" noProof="0" dirty="0"/>
              <a:t>To be effective, observations must be systematic</a:t>
            </a:r>
          </a:p>
          <a:p>
            <a:r>
              <a:rPr lang="en-US" noProof="0" dirty="0"/>
              <a:t>Where should observations be made?</a:t>
            </a:r>
          </a:p>
          <a:p>
            <a:pPr lvl="1"/>
            <a:r>
              <a:rPr lang="en-US" b="1" noProof="0" dirty="0"/>
              <a:t>Laboratory</a:t>
            </a:r>
            <a:r>
              <a:rPr lang="en-US" noProof="0" dirty="0"/>
              <a:t>: a controlled setting in which many of the complex factors of the “real world” are removed</a:t>
            </a:r>
          </a:p>
          <a:p>
            <a:pPr lvl="1"/>
            <a:r>
              <a:rPr lang="en-US" b="1" noProof="0" dirty="0"/>
              <a:t>Naturalistic observation</a:t>
            </a:r>
            <a:r>
              <a:rPr lang="en-US" noProof="0" dirty="0"/>
              <a:t>: behavior is observed in real-world settings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Other Research Methods</a:t>
            </a:r>
          </a:p>
        </p:txBody>
      </p:sp>
      <p:sp>
        <p:nvSpPr>
          <p:cNvPr id="2" name="Content Placeholder 1"/>
          <p:cNvSpPr>
            <a:spLocks noGrp="1"/>
          </p:cNvSpPr>
          <p:nvPr>
            <p:ph idx="1"/>
          </p:nvPr>
        </p:nvSpPr>
        <p:spPr/>
        <p:txBody>
          <a:bodyPr/>
          <a:lstStyle/>
          <a:p>
            <a:r>
              <a:rPr lang="en-US" noProof="0" dirty="0"/>
              <a:t>Survey (a questionnaire) and interview</a:t>
            </a:r>
          </a:p>
          <a:p>
            <a:r>
              <a:rPr lang="en-US" b="1" noProof="0" dirty="0"/>
              <a:t>Standardized test</a:t>
            </a:r>
            <a:r>
              <a:rPr lang="en-US" noProof="0" dirty="0"/>
              <a:t>:</a:t>
            </a:r>
            <a:r>
              <a:rPr lang="en-US" b="1" noProof="0" dirty="0"/>
              <a:t> </a:t>
            </a:r>
            <a:r>
              <a:rPr lang="en-US" noProof="0" dirty="0"/>
              <a:t>uniform procedures for administration and scoring</a:t>
            </a:r>
          </a:p>
          <a:p>
            <a:r>
              <a:rPr lang="en-US" b="1" noProof="0" dirty="0"/>
              <a:t>Case study</a:t>
            </a:r>
            <a:r>
              <a:rPr lang="en-US" noProof="0" dirty="0"/>
              <a:t>:</a:t>
            </a:r>
            <a:r>
              <a:rPr lang="en-US" b="1" noProof="0" dirty="0"/>
              <a:t> </a:t>
            </a:r>
            <a:r>
              <a:rPr lang="en-US" noProof="0" dirty="0"/>
              <a:t>in-depth look at a single individual</a:t>
            </a:r>
          </a:p>
          <a:p>
            <a:r>
              <a:rPr lang="en-US" noProof="0" dirty="0"/>
              <a:t>Physiological measures, which include hormone levels, neuroimaging, heart rate, and eye movements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Research Designs</a:t>
            </a:r>
            <a:r>
              <a:rPr lang="en-US" sz="1600" noProof="0" dirty="0"/>
              <a:t> 1</a:t>
            </a:r>
          </a:p>
        </p:txBody>
      </p:sp>
      <p:sp>
        <p:nvSpPr>
          <p:cNvPr id="2" name="Content Placeholder 1"/>
          <p:cNvSpPr>
            <a:spLocks noGrp="1"/>
          </p:cNvSpPr>
          <p:nvPr>
            <p:ph idx="1"/>
          </p:nvPr>
        </p:nvSpPr>
        <p:spPr/>
        <p:txBody>
          <a:bodyPr/>
          <a:lstStyle/>
          <a:p>
            <a:pPr eaLnBrk="1" hangingPunct="1">
              <a:defRPr/>
            </a:pPr>
            <a:r>
              <a:rPr lang="en-US" b="1" noProof="0" dirty="0"/>
              <a:t>Descriptive research</a:t>
            </a:r>
            <a:r>
              <a:rPr lang="en-US" noProof="0" dirty="0"/>
              <a:t>:</a:t>
            </a:r>
            <a:r>
              <a:rPr lang="en-US" b="1" noProof="0" dirty="0"/>
              <a:t> </a:t>
            </a:r>
            <a:r>
              <a:rPr lang="en-US" noProof="0" dirty="0"/>
              <a:t>a research design that has the purpose of observing and recording behavior</a:t>
            </a:r>
          </a:p>
          <a:p>
            <a:pPr eaLnBrk="1" hangingPunct="1">
              <a:defRPr/>
            </a:pPr>
            <a:r>
              <a:rPr lang="en-US" b="1" noProof="0" dirty="0"/>
              <a:t>Correlational research</a:t>
            </a:r>
            <a:r>
              <a:rPr lang="en-US" noProof="0" dirty="0"/>
              <a:t>:</a:t>
            </a:r>
            <a:r>
              <a:rPr lang="en-US" b="1" noProof="0" dirty="0"/>
              <a:t> </a:t>
            </a:r>
            <a:r>
              <a:rPr lang="en-US" noProof="0" dirty="0"/>
              <a:t>a research design whose goal is to describe the strength of the relationship between two or more events or characteristics</a:t>
            </a:r>
          </a:p>
          <a:p>
            <a:pPr lvl="1" eaLnBrk="1" hangingPunct="1">
              <a:defRPr/>
            </a:pPr>
            <a:r>
              <a:rPr lang="en-US" b="1" noProof="0" dirty="0"/>
              <a:t>Correlation coefficient</a:t>
            </a:r>
            <a:r>
              <a:rPr lang="en-US" noProof="0" dirty="0"/>
              <a:t>:</a:t>
            </a:r>
            <a:r>
              <a:rPr lang="en-US" b="1" noProof="0" dirty="0"/>
              <a:t> </a:t>
            </a:r>
            <a:r>
              <a:rPr lang="en-US" noProof="0" dirty="0"/>
              <a:t>a number based on statistical analysis that is used to describe the degree of association between two variables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Research Designs</a:t>
            </a:r>
            <a:r>
              <a:rPr lang="en-US" sz="1600" noProof="0" dirty="0"/>
              <a:t> 2</a:t>
            </a:r>
          </a:p>
        </p:txBody>
      </p:sp>
      <p:sp>
        <p:nvSpPr>
          <p:cNvPr id="2" name="Content Placeholder 1"/>
          <p:cNvSpPr>
            <a:spLocks noGrp="1"/>
          </p:cNvSpPr>
          <p:nvPr>
            <p:ph idx="1"/>
          </p:nvPr>
        </p:nvSpPr>
        <p:spPr/>
        <p:txBody>
          <a:bodyPr/>
          <a:lstStyle/>
          <a:p>
            <a:pPr eaLnBrk="1" hangingPunct="1">
              <a:defRPr/>
            </a:pPr>
            <a:r>
              <a:rPr lang="en-US" b="1" noProof="0" dirty="0"/>
              <a:t>Experiment</a:t>
            </a:r>
            <a:r>
              <a:rPr lang="en-US" noProof="0" dirty="0"/>
              <a:t>: a carefully regulated procedure in which one or more of the factors believed to influence the behavior being studied are manipulated, while all other factors are held constant</a:t>
            </a:r>
          </a:p>
          <a:p>
            <a:pPr lvl="1" eaLnBrk="1" hangingPunct="1">
              <a:defRPr/>
            </a:pPr>
            <a:r>
              <a:rPr lang="en-US" noProof="0" dirty="0"/>
              <a:t>Consists of independent (manipulated) and dependent (measured) variables</a:t>
            </a:r>
          </a:p>
          <a:p>
            <a:pPr lvl="1" eaLnBrk="1" hangingPunct="1">
              <a:defRPr/>
            </a:pPr>
            <a:r>
              <a:rPr lang="en-US" noProof="0" dirty="0"/>
              <a:t>Experimental group: the group’s experience is manipulated</a:t>
            </a:r>
          </a:p>
          <a:p>
            <a:pPr lvl="1" eaLnBrk="1" hangingPunct="1">
              <a:defRPr/>
            </a:pPr>
            <a:r>
              <a:rPr lang="en-US" noProof="0" dirty="0"/>
              <a:t>Control group: a comparison group treated the same way except for the manipulated factor</a:t>
            </a:r>
          </a:p>
          <a:p>
            <a:pPr lvl="1" eaLnBrk="1" hangingPunct="1">
              <a:defRPr/>
            </a:pPr>
            <a:r>
              <a:rPr lang="en-US" noProof="0" dirty="0"/>
              <a:t>Random assignment: participants are assigned to the experimental and control groups by chance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368" y="4014166"/>
            <a:ext cx="6725265" cy="566738"/>
          </a:xfrm>
        </p:spPr>
        <p:txBody>
          <a:bodyPr/>
          <a:lstStyle/>
          <a:p>
            <a:r>
              <a:rPr lang="en-US" noProof="0" dirty="0"/>
              <a:t>Figure 16 </a:t>
            </a:r>
            <a:r>
              <a:rPr lang="en-US" noProof="0" dirty="0">
                <a:solidFill>
                  <a:schemeClr val="tx1"/>
                </a:solidFill>
              </a:rPr>
              <a:t>Principles of Experimental Research</a:t>
            </a:r>
          </a:p>
        </p:txBody>
      </p:sp>
      <p:sp>
        <p:nvSpPr>
          <p:cNvPr id="3" name="Text Placeholder 2">
            <a:extLst>
              <a:ext uri="{FF2B5EF4-FFF2-40B4-BE49-F238E27FC236}">
                <a16:creationId xmlns:a16="http://schemas.microsoft.com/office/drawing/2014/main" id="{4B52E896-0D5A-4EE5-8792-B30B72DEAAA4}"/>
              </a:ext>
            </a:extLst>
          </p:cNvPr>
          <p:cNvSpPr>
            <a:spLocks noGrp="1"/>
          </p:cNvSpPr>
          <p:nvPr>
            <p:ph type="body" sz="half" idx="2"/>
          </p:nvPr>
        </p:nvSpPr>
        <p:spPr>
          <a:xfrm>
            <a:off x="1209368" y="4657104"/>
            <a:ext cx="6725265" cy="609600"/>
          </a:xfrm>
        </p:spPr>
        <p:txBody>
          <a:bodyPr/>
          <a:lstStyle/>
          <a:p>
            <a:r>
              <a:rPr lang="en-US" noProof="0" dirty="0"/>
              <a:t>Imagine that you decide to conduct an experimental study of the effects of aerobic exercise by pregnant women on their newborns’ breathing and sleeping patterns. You would randomly assign pregnant women to experimental and control groups. The experimental-group women would engage in aerobic exercise over a specified number of sessions and weeks. The control group would not. Then, when the infants are born, you would assess their breathing and sleeping patterns. If the breathing and sleeping patterns of newborns whose mothers were in the experimental group are more positive than those of the control group, you would conclude that aerobic exercise caused the positive effects.</a:t>
            </a:r>
          </a:p>
        </p:txBody>
      </p:sp>
      <p:sp>
        <p:nvSpPr>
          <p:cNvPr id="4" name="Text Placeholder 3" hidden="1">
            <a:extLst>
              <a:ext uri="{FF2B5EF4-FFF2-40B4-BE49-F238E27FC236}">
                <a16:creationId xmlns:a16="http://schemas.microsoft.com/office/drawing/2014/main" id="{7B984A5C-2C4B-4A83-B3D4-52CD7F0B3F87}"/>
              </a:ext>
            </a:extLst>
          </p:cNvPr>
          <p:cNvSpPr>
            <a:spLocks noGrp="1"/>
          </p:cNvSpPr>
          <p:nvPr>
            <p:ph type="body" sz="quarter" idx="11"/>
          </p:nvPr>
        </p:nvSpPr>
        <p:spPr/>
        <p:txBody>
          <a:bodyPr/>
          <a:lstStyle/>
          <a:p>
            <a:endParaRPr lang="en-US" dirty="0"/>
          </a:p>
        </p:txBody>
      </p:sp>
      <p:pic>
        <p:nvPicPr>
          <p:cNvPr id="8" name="Picture" descr="The independent variable in this study is aerobic exercise. The dependent variable is the newborns’ breathing and sleeping patterns.">
            <a:extLst>
              <a:ext uri="{FF2B5EF4-FFF2-40B4-BE49-F238E27FC236}">
                <a16:creationId xmlns:a16="http://schemas.microsoft.com/office/drawing/2014/main" id="{FDA67EB2-B62F-42D6-B0D3-0AAFB63F6602}"/>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4656" r="-4656"/>
          <a:stretch/>
        </p:blipFill>
        <p:spPr>
          <a:xfrm>
            <a:off x="2152278" y="484362"/>
            <a:ext cx="4839444" cy="3376686"/>
          </a:xfrm>
        </p:spPr>
      </p:pic>
    </p:spTree>
    <p:extLst>
      <p:ext uri="{BB962C8B-B14F-4D97-AF65-F5344CB8AC3E}">
        <p14:creationId xmlns:p14="http://schemas.microsoft.com/office/powerpoint/2010/main" val="1529381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Time Span of Research</a:t>
            </a:r>
          </a:p>
        </p:txBody>
      </p:sp>
      <p:sp>
        <p:nvSpPr>
          <p:cNvPr id="2" name="Content Placeholder 1"/>
          <p:cNvSpPr>
            <a:spLocks noGrp="1"/>
          </p:cNvSpPr>
          <p:nvPr>
            <p:ph idx="1"/>
          </p:nvPr>
        </p:nvSpPr>
        <p:spPr/>
        <p:txBody>
          <a:bodyPr/>
          <a:lstStyle/>
          <a:p>
            <a:pPr eaLnBrk="1" hangingPunct="1">
              <a:defRPr/>
            </a:pPr>
            <a:r>
              <a:rPr lang="en-US" b="1" noProof="0" dirty="0"/>
              <a:t>Cross-sectional approach</a:t>
            </a:r>
            <a:r>
              <a:rPr lang="en-US" noProof="0" dirty="0"/>
              <a:t>:</a:t>
            </a:r>
            <a:r>
              <a:rPr lang="en-US" b="1" noProof="0" dirty="0"/>
              <a:t> </a:t>
            </a:r>
            <a:r>
              <a:rPr lang="en-US" noProof="0" dirty="0"/>
              <a:t>a research strategy in which individuals of different ages are compared at one time</a:t>
            </a:r>
          </a:p>
          <a:p>
            <a:pPr eaLnBrk="1" hangingPunct="1">
              <a:defRPr/>
            </a:pPr>
            <a:r>
              <a:rPr lang="en-US" b="1" noProof="0" dirty="0"/>
              <a:t>Longitudinal approach</a:t>
            </a:r>
            <a:r>
              <a:rPr lang="en-US" noProof="0" dirty="0"/>
              <a:t>: a research strategy in which the same individuals are studied over a period of time, usually several years or more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Research Challenges</a:t>
            </a:r>
          </a:p>
        </p:txBody>
      </p:sp>
      <p:sp>
        <p:nvSpPr>
          <p:cNvPr id="2" name="Content Placeholder 1"/>
          <p:cNvSpPr>
            <a:spLocks noGrp="1"/>
          </p:cNvSpPr>
          <p:nvPr>
            <p:ph idx="1"/>
          </p:nvPr>
        </p:nvSpPr>
        <p:spPr/>
        <p:txBody>
          <a:bodyPr/>
          <a:lstStyle/>
          <a:p>
            <a:pPr eaLnBrk="1" hangingPunct="1">
              <a:defRPr/>
            </a:pPr>
            <a:r>
              <a:rPr lang="en-US" noProof="0" dirty="0"/>
              <a:t>Conducting ethical research</a:t>
            </a:r>
          </a:p>
          <a:p>
            <a:pPr lvl="1" eaLnBrk="1" hangingPunct="1">
              <a:defRPr/>
            </a:pPr>
            <a:r>
              <a:rPr lang="en-US" noProof="0" dirty="0"/>
              <a:t>Protect the rights of research subjects</a:t>
            </a:r>
          </a:p>
          <a:p>
            <a:pPr lvl="1" eaLnBrk="1" hangingPunct="1">
              <a:defRPr/>
            </a:pPr>
            <a:r>
              <a:rPr lang="en-US" noProof="0" dirty="0"/>
              <a:t>Do not cause any harm</a:t>
            </a:r>
          </a:p>
          <a:p>
            <a:pPr lvl="1" eaLnBrk="1" hangingPunct="1">
              <a:defRPr/>
            </a:pPr>
            <a:r>
              <a:rPr lang="en-US" noProof="0" dirty="0"/>
              <a:t>Adhere to a code of ethics</a:t>
            </a:r>
          </a:p>
          <a:p>
            <a:pPr>
              <a:defRPr/>
            </a:pPr>
            <a:r>
              <a:rPr lang="en-US" noProof="0" dirty="0"/>
              <a:t>APA’s guidelines</a:t>
            </a:r>
          </a:p>
          <a:p>
            <a:pPr lvl="1">
              <a:defRPr/>
            </a:pPr>
            <a:r>
              <a:rPr lang="en-US" noProof="0" dirty="0"/>
              <a:t>Informed consent</a:t>
            </a:r>
          </a:p>
          <a:p>
            <a:pPr lvl="1">
              <a:defRPr/>
            </a:pPr>
            <a:r>
              <a:rPr lang="en-US" noProof="0" dirty="0"/>
              <a:t>Confidentiality</a:t>
            </a:r>
          </a:p>
          <a:p>
            <a:pPr lvl="1">
              <a:defRPr/>
            </a:pPr>
            <a:r>
              <a:rPr lang="en-US" noProof="0" dirty="0"/>
              <a:t>Debriefing</a:t>
            </a:r>
          </a:p>
          <a:p>
            <a:pPr lvl="1">
              <a:defRPr/>
            </a:pPr>
            <a:r>
              <a:rPr lang="en-US" noProof="0" dirty="0"/>
              <a:t>Deception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eaLnBrk="1" hangingPunct="1">
              <a:defRPr/>
            </a:pPr>
            <a:r>
              <a:rPr lang="en-US" noProof="0" dirty="0"/>
              <a:t>Minimizing Bias</a:t>
            </a:r>
          </a:p>
        </p:txBody>
      </p:sp>
      <p:sp>
        <p:nvSpPr>
          <p:cNvPr id="2" name="Content Placeholder 1"/>
          <p:cNvSpPr>
            <a:spLocks noGrp="1"/>
          </p:cNvSpPr>
          <p:nvPr>
            <p:ph idx="1"/>
          </p:nvPr>
        </p:nvSpPr>
        <p:spPr/>
        <p:txBody>
          <a:bodyPr>
            <a:normAutofit/>
          </a:bodyPr>
          <a:lstStyle/>
          <a:p>
            <a:pPr eaLnBrk="1" hangingPunct="1">
              <a:defRPr/>
            </a:pPr>
            <a:r>
              <a:rPr lang="en-US" noProof="0" dirty="0"/>
              <a:t>Gender bias consists of preconceived ideas about female and male abilities that prevent individuals from pursuing their own interests and potential </a:t>
            </a:r>
          </a:p>
          <a:p>
            <a:pPr lvl="1" eaLnBrk="1" hangingPunct="1">
              <a:defRPr/>
            </a:pPr>
            <a:r>
              <a:rPr lang="en-US" noProof="0" dirty="0"/>
              <a:t>Research reports sometimes magnify any differences observed</a:t>
            </a:r>
          </a:p>
          <a:p>
            <a:pPr eaLnBrk="1" hangingPunct="1">
              <a:defRPr/>
            </a:pPr>
            <a:r>
              <a:rPr lang="en-US" noProof="0" dirty="0"/>
              <a:t>Cultural and ethnic bias has led to excluding minorities and considering them as variations from the “norm”</a:t>
            </a:r>
          </a:p>
          <a:p>
            <a:pPr eaLnBrk="1" hangingPunct="1">
              <a:defRPr/>
            </a:pPr>
            <a:r>
              <a:rPr lang="en-US" b="1" noProof="0" dirty="0"/>
              <a:t>Ethnic gloss</a:t>
            </a:r>
            <a:r>
              <a:rPr lang="en-US" noProof="0" dirty="0"/>
              <a:t>: the use of an ethnic label in a superficial way that portrays an ethnic group as more homogeneous than it really is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3793-D5E7-4E3D-8C19-F0C9409346E8}"/>
              </a:ext>
            </a:extLst>
          </p:cNvPr>
          <p:cNvSpPr>
            <a:spLocks noGrp="1"/>
          </p:cNvSpPr>
          <p:nvPr>
            <p:ph type="title"/>
          </p:nvPr>
        </p:nvSpPr>
        <p:spPr/>
        <p:txBody>
          <a:bodyPr/>
          <a:lstStyle/>
          <a:p>
            <a:r>
              <a:rPr lang="en-US" noProof="0" dirty="0"/>
              <a:t>Review</a:t>
            </a:r>
          </a:p>
        </p:txBody>
      </p:sp>
      <p:sp>
        <p:nvSpPr>
          <p:cNvPr id="3" name="Content Placeholder 2">
            <a:extLst>
              <a:ext uri="{FF2B5EF4-FFF2-40B4-BE49-F238E27FC236}">
                <a16:creationId xmlns:a16="http://schemas.microsoft.com/office/drawing/2014/main" id="{42ABD625-C15E-4540-9E1F-DDB6B0549401}"/>
              </a:ext>
            </a:extLst>
          </p:cNvPr>
          <p:cNvSpPr>
            <a:spLocks noGrp="1"/>
          </p:cNvSpPr>
          <p:nvPr>
            <p:ph idx="1"/>
          </p:nvPr>
        </p:nvSpPr>
        <p:spPr/>
        <p:txBody>
          <a:bodyPr/>
          <a:lstStyle/>
          <a:p>
            <a:r>
              <a:rPr lang="en-US" noProof="0" dirty="0"/>
              <a:t>Explain why it is important to research children’s development, and identify five areas in which children’s lives need to be improved</a:t>
            </a:r>
          </a:p>
          <a:p>
            <a:r>
              <a:rPr lang="en-US" noProof="0" dirty="0"/>
              <a:t>Discuss processes, periods, cohort effects, and issues in development</a:t>
            </a:r>
          </a:p>
          <a:p>
            <a:r>
              <a:rPr lang="en-US" noProof="0" dirty="0"/>
              <a:t>Summarize why research is important in child development, the main theories of child development, and research methods, designs, and challenges</a:t>
            </a:r>
          </a:p>
        </p:txBody>
      </p:sp>
    </p:spTree>
    <p:extLst>
      <p:ext uri="{BB962C8B-B14F-4D97-AF65-F5344CB8AC3E}">
        <p14:creationId xmlns:p14="http://schemas.microsoft.com/office/powerpoint/2010/main" val="4126511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8FB0E-D887-4989-A036-458A0DC806C4}"/>
              </a:ext>
            </a:extLst>
          </p:cNvPr>
          <p:cNvSpPr>
            <a:spLocks noGrp="1"/>
          </p:cNvSpPr>
          <p:nvPr>
            <p:ph type="title"/>
          </p:nvPr>
        </p:nvSpPr>
        <p:spPr/>
        <p:txBody>
          <a:bodyPr/>
          <a:lstStyle/>
          <a:p>
            <a:r>
              <a:rPr lang="en-US" noProof="0" dirty="0"/>
              <a:t>Appendix A</a:t>
            </a:r>
          </a:p>
        </p:txBody>
      </p:sp>
      <p:sp>
        <p:nvSpPr>
          <p:cNvPr id="3" name="Text Placeholder 2">
            <a:extLst>
              <a:ext uri="{FF2B5EF4-FFF2-40B4-BE49-F238E27FC236}">
                <a16:creationId xmlns:a16="http://schemas.microsoft.com/office/drawing/2014/main" id="{ED33B92B-D5DF-4D8B-89C9-D4A4AFF2F9A9}"/>
              </a:ext>
            </a:extLst>
          </p:cNvPr>
          <p:cNvSpPr>
            <a:spLocks noGrp="1"/>
          </p:cNvSpPr>
          <p:nvPr>
            <p:ph type="body" idx="1"/>
          </p:nvPr>
        </p:nvSpPr>
        <p:spPr/>
        <p:txBody>
          <a:bodyPr/>
          <a:lstStyle/>
          <a:p>
            <a:r>
              <a:rPr lang="en-US" noProof="0" dirty="0"/>
              <a:t>Text alternatives for slide images</a:t>
            </a:r>
          </a:p>
        </p:txBody>
      </p:sp>
    </p:spTree>
    <p:extLst>
      <p:ext uri="{BB962C8B-B14F-4D97-AF65-F5344CB8AC3E}">
        <p14:creationId xmlns:p14="http://schemas.microsoft.com/office/powerpoint/2010/main" val="3315186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BA32D-3D1A-466B-8CC7-D1F3DADA4E45}"/>
              </a:ext>
            </a:extLst>
          </p:cNvPr>
          <p:cNvSpPr>
            <a:spLocks noGrp="1"/>
          </p:cNvSpPr>
          <p:nvPr>
            <p:ph type="title"/>
          </p:nvPr>
        </p:nvSpPr>
        <p:spPr>
          <a:xfrm>
            <a:off x="457200" y="228600"/>
            <a:ext cx="8229600" cy="609600"/>
          </a:xfrm>
        </p:spPr>
        <p:txBody>
          <a:bodyPr anchor="t"/>
          <a:lstStyle/>
          <a:p>
            <a:r>
              <a:rPr lang="en-US" sz="2400" b="1" noProof="0" dirty="0">
                <a:solidFill>
                  <a:schemeClr val="bg2"/>
                </a:solidFill>
              </a:rPr>
              <a:t>Figure 10 </a:t>
            </a:r>
            <a:r>
              <a:rPr lang="en-US" sz="2400" b="1" noProof="0" dirty="0"/>
              <a:t>Bronfenbrenner’s Ecological Theory of Development </a:t>
            </a:r>
            <a:r>
              <a:rPr lang="en-US" sz="2400" b="1" noProof="0" dirty="0">
                <a:solidFill>
                  <a:schemeClr val="bg2"/>
                </a:solidFill>
              </a:rPr>
              <a:t>Appendix</a:t>
            </a:r>
          </a:p>
        </p:txBody>
      </p:sp>
      <p:sp>
        <p:nvSpPr>
          <p:cNvPr id="3" name="Content Placeholder 2">
            <a:extLst>
              <a:ext uri="{FF2B5EF4-FFF2-40B4-BE49-F238E27FC236}">
                <a16:creationId xmlns:a16="http://schemas.microsoft.com/office/drawing/2014/main" id="{5120F0B6-14F5-4E4C-9E6C-C605B9213BBA}"/>
              </a:ext>
            </a:extLst>
          </p:cNvPr>
          <p:cNvSpPr>
            <a:spLocks noGrp="1"/>
          </p:cNvSpPr>
          <p:nvPr>
            <p:ph idx="1"/>
          </p:nvPr>
        </p:nvSpPr>
        <p:spPr/>
        <p:txBody>
          <a:bodyPr/>
          <a:lstStyle/>
          <a:p>
            <a:r>
              <a:rPr lang="en-US" noProof="0" dirty="0"/>
              <a:t>The center of the model is the individual’s characteristics: sex, age, health, etc.</a:t>
            </a:r>
          </a:p>
          <a:p>
            <a:r>
              <a:rPr lang="en-US" noProof="0" dirty="0"/>
              <a:t>The most immediate environmental system, imagined as a ring around the individual, is the microsystem: family, school, peers, neighborhood play area, church group, health services.</a:t>
            </a:r>
          </a:p>
          <a:p>
            <a:r>
              <a:rPr lang="en-US" noProof="0" dirty="0"/>
              <a:t>Between the microsystem ring and the exosystem ring is the mesosystem.</a:t>
            </a:r>
          </a:p>
          <a:p>
            <a:r>
              <a:rPr lang="en-US" noProof="0" dirty="0"/>
              <a:t>The exosystem ring consists of friends of family, neighbors, legal services, social welfare services, and mass media.</a:t>
            </a:r>
          </a:p>
          <a:p>
            <a:r>
              <a:rPr lang="en-US" noProof="0" dirty="0"/>
              <a:t>Surrounding all of these is the macrosystem ring, consisting of the attitudes and ideologies of the culture.</a:t>
            </a:r>
          </a:p>
          <a:p>
            <a:r>
              <a:rPr lang="en-US" noProof="0" dirty="0"/>
              <a:t>Finally the chronosystem, time, is imagined as depth in the system of rings, symbolizing sociohistorical conditions and time since life events.</a:t>
            </a:r>
          </a:p>
        </p:txBody>
      </p:sp>
      <p:sp>
        <p:nvSpPr>
          <p:cNvPr id="4" name="Text Placeholder 3" hidden="1">
            <a:extLst>
              <a:ext uri="{FF2B5EF4-FFF2-40B4-BE49-F238E27FC236}">
                <a16:creationId xmlns:a16="http://schemas.microsoft.com/office/drawing/2014/main" id="{FC9A2F39-E523-48CA-86E1-DE8FFE8A6F67}"/>
              </a:ext>
            </a:extLst>
          </p:cNvPr>
          <p:cNvSpPr>
            <a:spLocks noGrp="1"/>
          </p:cNvSpPr>
          <p:nvPr>
            <p:ph type="body" sz="quarter" idx="10"/>
          </p:nvPr>
        </p:nvSpPr>
        <p:spPr/>
        <p:txBody>
          <a:bodyPr/>
          <a:lstStyle/>
          <a:p>
            <a:endParaRPr lang="en-US" dirty="0"/>
          </a:p>
        </p:txBody>
      </p:sp>
      <p:sp>
        <p:nvSpPr>
          <p:cNvPr id="5" name="Text Placeholder 4">
            <a:extLst>
              <a:ext uri="{FF2B5EF4-FFF2-40B4-BE49-F238E27FC236}">
                <a16:creationId xmlns:a16="http://schemas.microsoft.com/office/drawing/2014/main" id="{EA6DBD22-8F74-4F0B-8316-31A779FF11AE}"/>
              </a:ext>
            </a:extLst>
          </p:cNvPr>
          <p:cNvSpPr>
            <a:spLocks noGrp="1"/>
          </p:cNvSpPr>
          <p:nvPr>
            <p:ph type="body" sz="quarter" idx="11"/>
          </p:nvPr>
        </p:nvSpPr>
        <p:spPr/>
        <p:txBody>
          <a:bodyPr/>
          <a:lstStyle/>
          <a:p>
            <a:r>
              <a:rPr lang="en-US" noProof="0" dirty="0">
                <a:hlinkClick r:id="rId2" action="ppaction://hlinksldjump"/>
              </a:rPr>
              <a:t>Return to previous slide.</a:t>
            </a:r>
            <a:endParaRPr lang="en-US" noProof="0" dirty="0"/>
          </a:p>
        </p:txBody>
      </p:sp>
    </p:spTree>
    <p:extLst>
      <p:ext uri="{BB962C8B-B14F-4D97-AF65-F5344CB8AC3E}">
        <p14:creationId xmlns:p14="http://schemas.microsoft.com/office/powerpoint/2010/main" val="15494089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INTRODUCTION&amp;quot;&quot;/&gt;&lt;property id=&quot;20307&quot; value=&quot;256&quot;/&gt;&lt;/object&gt;&lt;object type=&quot;3&quot; unique_id=&quot;10005&quot;&gt;&lt;property id=&quot;20148&quot; value=&quot;5&quot;/&gt;&lt;property id=&quot;20300&quot; value=&quot;Slide 2 - &amp;quot;LEARNING OBJECTIVES&amp;quot;&quot;/&gt;&lt;property id=&quot;20307&quot; value=&quot;257&quot;/&gt;&lt;/object&gt;&lt;object type=&quot;3&quot; unique_id=&quot;10006&quot;&gt;&lt;property id=&quot;20148&quot; value=&quot;5&quot;/&gt;&lt;property id=&quot;20300&quot; value=&quot;Slide 3 - &amp;quot;WHAT IS DEVELOPMENT&amp;quot;&quot;/&gt;&lt;property id=&quot;20307&quot; value=&quot;258&quot;/&gt;&lt;/object&gt;&lt;object type=&quot;3&quot; unique_id=&quot;10007&quot;&gt;&lt;property id=&quot;20148&quot; value=&quot;5&quot;/&gt;&lt;property id=&quot;20300&quot; value=&quot;Slide 4 - &amp;quot;THE IMPORTANCE OF STUDYING&amp;#x0D;&amp;#x0A;CHILDREN’S DEVELOPMENT&amp;quot;&quot;/&gt;&lt;property id=&quot;20307&quot; value=&quot;259&quot;/&gt;&lt;/object&gt;&lt;object type=&quot;3&quot; unique_id=&quot;10008&quot;&gt;&lt;property id=&quot;20148&quot; value=&quot;5&quot;/&gt;&lt;property id=&quot;20300&quot; value=&quot;Slide 5 - &amp;quot;IMPROVING THE LIVES OF CHILDREN&amp;quot;&quot;/&gt;&lt;property id=&quot;20307&quot; value=&quot;263&quot;/&gt;&lt;/object&gt;&lt;object type=&quot;3&quot; unique_id=&quot;10009&quot;&gt;&lt;property id=&quot;20148&quot; value=&quot;5&quot;/&gt;&lt;property id=&quot;20300&quot; value=&quot;Slide 6 - &amp;quot;IMPROVING THE LIVES OF CHILDREN&amp;quot;&quot;/&gt;&lt;property id=&quot;20307&quot; value=&quot;260&quot;/&gt;&lt;/object&gt;&lt;object type=&quot;3&quot; unique_id=&quot;10010&quot;&gt;&lt;property id=&quot;20148&quot; value=&quot;5&quot;/&gt;&lt;property id=&quot;20300&quot; value=&quot;Slide 7 - &amp;quot;GENDER&amp;quot;&quot;/&gt;&lt;property id=&quot;20307&quot; value=&quot;261&quot;/&gt;&lt;/object&gt;&lt;object type=&quot;3&quot; unique_id=&quot;10011&quot;&gt;&lt;property id=&quot;20148&quot; value=&quot;5&quot;/&gt;&lt;property id=&quot;20300&quot; value=&quot;Slide 8 - &amp;quot;RESILIENCE&amp;quot;&quot;/&gt;&lt;property id=&quot;20307&quot; value=&quot;262&quot;/&gt;&lt;/object&gt;&lt;object type=&quot;3&quot; unique_id=&quot;10012&quot;&gt;&lt;property id=&quot;20148&quot; value=&quot;5&quot;/&gt;&lt;property id=&quot;20300&quot; value=&quot;Slide 9 - &amp;quot;FIGURE 1.1 - CHARACTERISTICS OF RESILIENT CHILDREN AND THEIR CONTEXTS&amp;quot;&quot;/&gt;&lt;property id=&quot;20307&quot; value=&quot;264&quot;/&gt;&lt;/object&gt;&lt;object type=&quot;3&quot; unique_id=&quot;10013&quot;&gt;&lt;property id=&quot;20148&quot; value=&quot;5&quot;/&gt;&lt;property id=&quot;20300&quot; value=&quot;Slide 10 - &amp;quot;SOCIAL POLICY &amp;quot;&quot;/&gt;&lt;property id=&quot;20307&quot; value=&quot;265&quot;/&gt;&lt;/object&gt;&lt;object type=&quot;3&quot; unique_id=&quot;10014&quot;&gt;&lt;property id=&quot;20148&quot; value=&quot;5&quot;/&gt;&lt;property id=&quot;20300&quot; value=&quot;Slide 11 - &amp;quot;BIOLOGICAL, COGNITIVE, AND&amp;#x0D;&amp;#x0A;SOCIOEMOTIONAL PROCESSES&amp;quot;&quot;/&gt;&lt;property id=&quot;20307&quot; value=&quot;267&quot;/&gt;&lt;/object&gt;&lt;object type=&quot;3&quot; unique_id=&quot;10015&quot;&gt;&lt;property id=&quot;20148&quot; value=&quot;5&quot;/&gt;&lt;property id=&quot;20300&quot; value=&quot;Slide 12 - &amp;quot;FIGURE 1.3 - CHANGES IN DEVELOPMENT ARE THE RESULT OF BIOLOGICAL, COGNITIVE, AND SOCIOEMOTIONAL PROCESSES&amp;quot;&quot;/&gt;&lt;property id=&quot;20307&quot; value=&quot;272&quot;/&gt;&lt;/object&gt;&lt;object type=&quot;3&quot; unique_id=&quot;10016&quot;&gt;&lt;property id=&quot;20148&quot; value=&quot;5&quot;/&gt;&lt;property id=&quot;20300&quot; value=&quot;Slide 13 - &amp;quot;BIOLOGICAL, COGNITIVE, AND&amp;#x0D;&amp;#x0A;SOCIOEMOTIONAL PROCESSES&amp;quot;&quot;/&gt;&lt;property id=&quot;20307&quot; value=&quot;268&quot;/&gt;&lt;/object&gt;&lt;object type=&quot;3&quot; unique_id=&quot;10017&quot;&gt;&lt;property id=&quot;20148&quot; value=&quot;5&quot;/&gt;&lt;property id=&quot;20300&quot; value=&quot;Slide 14 - &amp;quot;PERIODS OF DEVELOPMENT&amp;quot;&quot;/&gt;&lt;property id=&quot;20307&quot; value=&quot;269&quot;/&gt;&lt;/object&gt;&lt;object type=&quot;3&quot; unique_id=&quot;10018&quot;&gt;&lt;property id=&quot;20148&quot; value=&quot;5&quot;/&gt;&lt;property id=&quot;20300&quot; value=&quot;Slide 15 - &amp;quot;PERIODS OF DEVELOPMENT&amp;quot;&quot;/&gt;&lt;property id=&quot;20307&quot; value=&quot;273&quot;/&gt;&lt;/object&gt;&lt;object type=&quot;3&quot; unique_id=&quot;10019&quot;&gt;&lt;property id=&quot;20148&quot; value=&quot;5&quot;/&gt;&lt;property id=&quot;20300&quot; value=&quot;Slide 16 - &amp;quot;AGE AND COHORT EFFECTS&amp;quot;&quot;/&gt;&lt;property id=&quot;20307&quot; value=&quot;270&quot;/&gt;&lt;/object&gt;&lt;object type=&quot;3&quot; unique_id=&quot;10020&quot;&gt;&lt;property id=&quot;20148&quot; value=&quot;5&quot;/&gt;&lt;property id=&quot;20300&quot; value=&quot;Slide 17 - &amp;quot;ISSUES IN DEVELOPMENT&amp;quot;&quot;/&gt;&lt;property id=&quot;20307&quot; value=&quot;271&quot;/&gt;&lt;/object&gt;&lt;object type=&quot;3&quot; unique_id=&quot;10021&quot;&gt;&lt;property id=&quot;20148&quot; value=&quot;5&quot;/&gt;&lt;property id=&quot;20300&quot; value=&quot;Slide 18 - &amp;quot;THE IMPORTANCE OF RESEARCH&amp;quot;&quot;/&gt;&lt;property id=&quot;20307&quot; value=&quot;274&quot;/&gt;&lt;/object&gt;&lt;object type=&quot;3&quot; unique_id=&quot;10022&quot;&gt;&lt;property id=&quot;20148&quot; value=&quot;5&quot;/&gt;&lt;property id=&quot;20300&quot; value=&quot;Slide 19 - &amp;quot;THE IMPORTANCE OF RESEARCH&amp;quot;&quot;/&gt;&lt;property id=&quot;20307&quot; value=&quot;275&quot;/&gt;&lt;/object&gt;&lt;object type=&quot;3&quot; unique_id=&quot;10023&quot;&gt;&lt;property id=&quot;20148&quot; value=&quot;5&quot;/&gt;&lt;property id=&quot;20300&quot; value=&quot;Slide 20 - &amp;quot;THE IMPORTANCE OF RESEARCH&amp;quot;&quot;/&gt;&lt;property id=&quot;20307&quot; value=&quot;276&quot;/&gt;&lt;/object&gt;&lt;object type=&quot;3&quot; unique_id=&quot;10024&quot;&gt;&lt;property id=&quot;20148&quot; value=&quot;5&quot;/&gt;&lt;property id=&quot;20300&quot; value=&quot;Slide 21 - &amp;quot;THEORIES OF CHILD DEVELOPMENT&amp;quot;&quot;/&gt;&lt;property id=&quot;20307&quot; value=&quot;277&quot;/&gt;&lt;/object&gt;&lt;object type=&quot;3&quot; unique_id=&quot;10025&quot;&gt;&lt;property id=&quot;20148&quot; value=&quot;5&quot;/&gt;&lt;property id=&quot;20300&quot; value=&quot;Slide 22 - &amp;quot;FIGURE 1.6 - FREUDIAN STAGES&amp;quot;&quot;/&gt;&lt;property id=&quot;20307&quot; value=&quot;278&quot;/&gt;&lt;/object&gt;&lt;object type=&quot;3&quot; unique_id=&quot;10026&quot;&gt;&lt;property id=&quot;20148&quot; value=&quot;5&quot;/&gt;&lt;property id=&quot;20300&quot; value=&quot;Slide 23 - &amp;quot;FIGURE 1.7 - ERIKSON’S EIGHT LIFE-SPAN STAGES&amp;quot;&quot;/&gt;&lt;property id=&quot;20307&quot; value=&quot;279&quot;/&gt;&lt;/object&gt;&lt;object type=&quot;3&quot; unique_id=&quot;10027&quot;&gt;&lt;property id=&quot;20148&quot; value=&quot;5&quot;/&gt;&lt;property id=&quot;20300&quot; value=&quot;Slide 24 - &amp;quot;EVALUATING THE PSYCHOANALYTIC THEORIES&amp;quot;&quot;/&gt;&lt;property id=&quot;20307&quot; value=&quot;280&quot;/&gt;&lt;/object&gt;&lt;object type=&quot;3&quot; unique_id=&quot;10028&quot;&gt;&lt;property id=&quot;20148&quot; value=&quot;5&quot;/&gt;&lt;property id=&quot;20300&quot; value=&quot;Slide 25 - &amp;quot;EVALUATING THE PSYCHOANALYTIC THEORIES&amp;quot;&quot;/&gt;&lt;property id=&quot;20307&quot; value=&quot;289&quot;/&gt;&lt;/object&gt;&lt;object type=&quot;3&quot; unique_id=&quot;10029&quot;&gt;&lt;property id=&quot;20148&quot; value=&quot;5&quot;/&gt;&lt;property id=&quot;20300&quot; value=&quot;Slide 26 - &amp;quot;FIGURE 1.8 - PIAGET’S FOUR STAGES OF COGNITIVE DEVELOPMENT&amp;quot;&quot;/&gt;&lt;property id=&quot;20307&quot; value=&quot;281&quot;/&gt;&lt;/object&gt;&lt;object type=&quot;3&quot; unique_id=&quot;10030&quot;&gt;&lt;property id=&quot;20148&quot; value=&quot;5&quot;/&gt;&lt;property id=&quot;20300&quot; value=&quot;Slide 27 - &amp;quot;COGNITIVE THEORIES&amp;quot;&quot;/&gt;&lt;property id=&quot;20307&quot; value=&quot;282&quot;/&gt;&lt;/object&gt;&lt;object type=&quot;3&quot; unique_id=&quot;10031&quot;&gt;&lt;property id=&quot;20148&quot; value=&quot;5&quot;/&gt;&lt;property id=&quot;20300&quot; value=&quot;Slide 28 - &amp;quot;EVALUATING THE COGNITIVE THEORIES&amp;quot;&quot;/&gt;&lt;property id=&quot;20307&quot; value=&quot;283&quot;/&gt;&lt;/object&gt;&lt;object type=&quot;3&quot; unique_id=&quot;10032&quot;&gt;&lt;property id=&quot;20148&quot; value=&quot;5&quot;/&gt;&lt;property id=&quot;20300&quot; value=&quot;Slide 29 - &amp;quot;EVALUATING THE COGNITIVE THEORIES&amp;quot;&quot;/&gt;&lt;property id=&quot;20307&quot; value=&quot;284&quot;/&gt;&lt;/object&gt;&lt;object type=&quot;3&quot; unique_id=&quot;10033&quot;&gt;&lt;property id=&quot;20148&quot; value=&quot;5&quot;/&gt;&lt;property id=&quot;20300&quot; value=&quot;Slide 30 - &amp;quot;BEHAVIORAL AND SOCIAL COGNITIVE THEORIES&amp;quot;&quot;/&gt;&lt;property id=&quot;20307&quot; value=&quot;285&quot;/&gt;&lt;/object&gt;&lt;object type=&quot;3&quot; unique_id=&quot;10034&quot;&gt;&lt;property id=&quot;20148&quot; value=&quot;5&quot;/&gt;&lt;property id=&quot;20300&quot; value=&quot;Slide 31 - &amp;quot;FIGURE 1.9 - BANDURA’S SOCIAL COGNITIVE MODEL&amp;quot;&quot;/&gt;&lt;property id=&quot;20307&quot; value=&quot;286&quot;/&gt;&lt;/object&gt;&lt;object type=&quot;3&quot; unique_id=&quot;10035&quot;&gt;&lt;property id=&quot;20148&quot; value=&quot;5&quot;/&gt;&lt;property id=&quot;20300&quot; value=&quot;Slide 32 - &amp;quot;EVALUATING THE BEHAVIORAL AND SOCIAL COGNITIVE THEORIES&amp;quot;&quot;/&gt;&lt;property id=&quot;20307&quot; value=&quot;287&quot;/&gt;&lt;/object&gt;&lt;object type=&quot;3&quot; unique_id=&quot;10036&quot;&gt;&lt;property id=&quot;20148&quot; value=&quot;5&quot;/&gt;&lt;property id=&quot;20300&quot; value=&quot;Slide 33 - &amp;quot;EVALUATING THE BEHAVIORAL AND SOCIAL COGNITIVE THEORIES&amp;quot;&quot;/&gt;&lt;property id=&quot;20307&quot; value=&quot;288&quot;/&gt;&lt;/object&gt;&lt;object type=&quot;3&quot; unique_id=&quot;10037&quot;&gt;&lt;property id=&quot;20148&quot; value=&quot;5&quot;/&gt;&lt;property id=&quot;20300&quot; value=&quot;Slide 34 - &amp;quot;ETHOLOGICAL &amp;amp; ECOLOGICAL THEORIES&amp;quot;&quot;/&gt;&lt;property id=&quot;20307&quot; value=&quot;290&quot;/&gt;&lt;/object&gt;&lt;object type=&quot;3&quot; unique_id=&quot;10038&quot;&gt;&lt;property id=&quot;20148&quot; value=&quot;5&quot;/&gt;&lt;property id=&quot;20300&quot; value=&quot;Slide 35 - &amp;quot;FIGURE 1.10 - BRONFENBRENNER’S ECOLOGICAL THEORY OF DEVELOPMENT&amp;quot;&quot;/&gt;&lt;property id=&quot;20307&quot; value=&quot;291&quot;/&gt;&lt;/object&gt;&lt;object type=&quot;3&quot; unique_id=&quot;10039&quot;&gt;&lt;property id=&quot;20148&quot; value=&quot;5&quot;/&gt;&lt;property id=&quot;20300&quot; value=&quot;Slide 36 - &amp;quot;FIGURE 1.12 - A COMPARISON OF THEORIES AND ISSUES IN CHILD DEVELOPMENT&amp;quot;&quot;/&gt;&lt;property id=&quot;20307&quot; value=&quot;292&quot;/&gt;&lt;/object&gt;&lt;object type=&quot;3&quot; unique_id=&quot;10040&quot;&gt;&lt;property id=&quot;20148&quot; value=&quot;5&quot;/&gt;&lt;property id=&quot;20300&quot; value=&quot;Slide 37 - &amp;quot;OBSERVATION&amp;quot;&quot;/&gt;&lt;property id=&quot;20307&quot; value=&quot;293&quot;/&gt;&lt;/object&gt;&lt;object type=&quot;3&quot; unique_id=&quot;10041&quot;&gt;&lt;property id=&quot;20148&quot; value=&quot;5&quot;/&gt;&lt;property id=&quot;20300&quot; value=&quot;Slide 38 - &amp;quot;OTHER RESEARCH METHODS&amp;quot;&quot;/&gt;&lt;property id=&quot;20307&quot; value=&quot;294&quot;/&gt;&lt;/object&gt;&lt;object type=&quot;3&quot; unique_id=&quot;10042&quot;&gt;&lt;property id=&quot;20148&quot; value=&quot;5&quot;/&gt;&lt;property id=&quot;20300&quot; value=&quot;Slide 39 - &amp;quot;RESEARCH DESIGNS&amp;quot;&quot;/&gt;&lt;property id=&quot;20307&quot; value=&quot;295&quot;/&gt;&lt;/object&gt;&lt;object type=&quot;3&quot; unique_id=&quot;10043&quot;&gt;&lt;property id=&quot;20148&quot; value=&quot;5&quot;/&gt;&lt;property id=&quot;20300&quot; value=&quot;Slide 40 - &amp;quot;RESEARCH DESIGNS&amp;quot;&quot;/&gt;&lt;property id=&quot;20307&quot; value=&quot;296&quot;/&gt;&lt;/object&gt;&lt;object type=&quot;3&quot; unique_id=&quot;10044&quot;&gt;&lt;property id=&quot;20148&quot; value=&quot;5&quot;/&gt;&lt;property id=&quot;20300&quot; value=&quot;Slide 41 - &amp;quot;FIGURE 1.16 - PRINCIPLES OF EXPERIMENTAL RESEARCH&amp;quot;&quot;/&gt;&lt;property id=&quot;20307&quot; value=&quot;297&quot;/&gt;&lt;/object&gt;&lt;object type=&quot;3&quot; unique_id=&quot;10045&quot;&gt;&lt;property id=&quot;20148&quot; value=&quot;5&quot;/&gt;&lt;property id=&quot;20300&quot; value=&quot;Slide 42 - &amp;quot;TIME SPAN OF RESEARCH&amp;quot;&quot;/&gt;&lt;property id=&quot;20307&quot; value=&quot;298&quot;/&gt;&lt;/object&gt;&lt;object type=&quot;3&quot; unique_id=&quot;10046&quot;&gt;&lt;property id=&quot;20148&quot; value=&quot;5&quot;/&gt;&lt;property id=&quot;20300&quot; value=&quot;Slide 43 - &amp;quot;RESEARCH CHALLENGES&amp;quot;&quot;/&gt;&lt;property id=&quot;20307&quot; value=&quot;299&quot;/&gt;&lt;/object&gt;&lt;object type=&quot;3&quot; unique_id=&quot;10047&quot;&gt;&lt;property id=&quot;20148&quot; value=&quot;5&quot;/&gt;&lt;property id=&quot;20300&quot; value=&quot;Slide 44 - &amp;quot;MINIMIZING BIAS&amp;quot;&quot;/&gt;&lt;property id=&quot;20307&quot; value=&quot;300&quot;/&gt;&lt;/object&gt;&lt;/object&gt;&lt;/object&gt;&lt;/database&gt;"/>
  <p:tag name="SECTOMILLISECCONVERTED" val="1"/>
</p:tagLst>
</file>

<file path=ppt/theme/theme1.xml><?xml version="1.0" encoding="utf-8"?>
<a:theme xmlns:a="http://schemas.openxmlformats.org/drawingml/2006/main" name="2017_SantrockChildren">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17_SantrockChildren" id="{45B2FE57-32AC-49F1-B984-BE5838F374B5}" vid="{594FFE3D-38D8-4E95-AF6A-68A2A3D1BD23}"/>
    </a:ext>
  </a:extLst>
</a:theme>
</file>

<file path=ppt/theme/theme2.xml><?xml version="1.0" encoding="utf-8"?>
<a:theme xmlns:a="http://schemas.openxmlformats.org/drawingml/2006/main" name="1_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2017_SantrockChildren</Template>
  <TotalTime>11171</TotalTime>
  <Words>3354</Words>
  <Application>Microsoft Office PowerPoint</Application>
  <PresentationFormat>On-screen Show (4:3)</PresentationFormat>
  <Paragraphs>317</Paragraphs>
  <Slides>53</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53</vt:i4>
      </vt:variant>
    </vt:vector>
  </HeadingPairs>
  <TitlesOfParts>
    <vt:vector size="58" baseType="lpstr">
      <vt:lpstr>Arial</vt:lpstr>
      <vt:lpstr>Calibri</vt:lpstr>
      <vt:lpstr>2017_SantrockChildren</vt:lpstr>
      <vt:lpstr>1_Red bar footer BODY/MAIN CONTENT</vt:lpstr>
      <vt:lpstr>BLUE Section Divider, Quotes, Callouts</vt:lpstr>
      <vt:lpstr>CHILDREN    FOURTEENTH EDITION JOHN W. SANTROCK</vt:lpstr>
      <vt:lpstr>Learning Goals</vt:lpstr>
      <vt:lpstr>Why Is Caring for Children Important? </vt:lpstr>
      <vt:lpstr>Improving the Lives of Children</vt:lpstr>
      <vt:lpstr>Sociocultural Contexts and Diversity 1</vt:lpstr>
      <vt:lpstr>Sociocultural Contexts and Diversity 2</vt:lpstr>
      <vt:lpstr>Sociocultural Contexts and Diversity 3</vt:lpstr>
      <vt:lpstr>Resilience, Social Policy, and  Children’s Development 1</vt:lpstr>
      <vt:lpstr>Figure 1 Characteristics of Resilient Children and Their Contexts</vt:lpstr>
      <vt:lpstr>Figure 2 Exposure to Six Stressors Among Poor and Middle-Income Children</vt:lpstr>
      <vt:lpstr>Figure 2 Exposure to Six Stressors Among Poor and Middle-Income Children Appendix</vt:lpstr>
      <vt:lpstr>Resilience, Social Policy, and  Children’s Development 2</vt:lpstr>
      <vt:lpstr>Biological, Cognitive, and Socioemotional Processes 1</vt:lpstr>
      <vt:lpstr>Biological, Cognitive, and Socioemotional Processes 2</vt:lpstr>
      <vt:lpstr>Figure 3 Changes in Development are the Result of Biological, Cognitive, and Socioemotional Processes</vt:lpstr>
      <vt:lpstr>Periods of Development 1</vt:lpstr>
      <vt:lpstr>Periods of Development 2</vt:lpstr>
      <vt:lpstr>Figure 4 Processes and Periods of Development</vt:lpstr>
      <vt:lpstr>Age and Cohort Effects</vt:lpstr>
      <vt:lpstr>Issues in Development 1</vt:lpstr>
      <vt:lpstr>Issues in Development 2</vt:lpstr>
      <vt:lpstr>The Importance of Research 1</vt:lpstr>
      <vt:lpstr>The Importance of Research 2</vt:lpstr>
      <vt:lpstr>The Importance of Research 3</vt:lpstr>
      <vt:lpstr>Theories of Child Development: Psychoanalytic Theories</vt:lpstr>
      <vt:lpstr>Figure 6 Freudian Stages</vt:lpstr>
      <vt:lpstr>Figure 7  Erikson’s Eight Life-Span Stages</vt:lpstr>
      <vt:lpstr>Evaluating the Psychoanalytic Theories 1</vt:lpstr>
      <vt:lpstr>Evaluating the Psychoanalytic Theories 2</vt:lpstr>
      <vt:lpstr>Theories of Child Development: Cognitive Theories</vt:lpstr>
      <vt:lpstr>Figure 8 Piaget’s Four Stages of Cognitive Development</vt:lpstr>
      <vt:lpstr>Cognitive Theories</vt:lpstr>
      <vt:lpstr>Evaluating the Cognitive Theories 1</vt:lpstr>
      <vt:lpstr>Evaluating the Cognitive Theories 2</vt:lpstr>
      <vt:lpstr>Theories of Child Development:  Behavioral and Social Cognitive Theories</vt:lpstr>
      <vt:lpstr>Figure 9 Bandura’s Social Cognitive Model</vt:lpstr>
      <vt:lpstr>Evaluating the Behavioral and Social Cognitive Theories 1</vt:lpstr>
      <vt:lpstr>Evaluating the Behavioral and Social Cognitive Theories 2</vt:lpstr>
      <vt:lpstr>Theories of Child Development: Ethological and Ecological Theories</vt:lpstr>
      <vt:lpstr>Figure 10 Bronfenbrenner’s Ecological Theory of Development</vt:lpstr>
      <vt:lpstr>Figure 12 A Comparison of Theories and Issues in Child Development</vt:lpstr>
      <vt:lpstr>An Eclectic Theoretical Orientation</vt:lpstr>
      <vt:lpstr>Research Methods for Collecting Data: Observation</vt:lpstr>
      <vt:lpstr>Other Research Methods</vt:lpstr>
      <vt:lpstr>Research Designs 1</vt:lpstr>
      <vt:lpstr>Research Designs 2</vt:lpstr>
      <vt:lpstr>Figure 16 Principles of Experimental Research</vt:lpstr>
      <vt:lpstr>Time Span of Research</vt:lpstr>
      <vt:lpstr>Research Challenges</vt:lpstr>
      <vt:lpstr>Minimizing Bias</vt:lpstr>
      <vt:lpstr>Review</vt:lpstr>
      <vt:lpstr>Appendix A</vt:lpstr>
      <vt:lpstr>Figure 10 Bronfenbrenner’s Ecological Theory of Development Appendix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TITLE</dc:title>
  <dc:creator>Jagruti Gadekar</dc:creator>
  <cp:lastModifiedBy>Kolby Carrell</cp:lastModifiedBy>
  <cp:revision>176</cp:revision>
  <dcterms:created xsi:type="dcterms:W3CDTF">2012-01-16T08:53:35Z</dcterms:created>
  <dcterms:modified xsi:type="dcterms:W3CDTF">2020-08-20T16:38:47Z</dcterms:modified>
</cp:coreProperties>
</file>